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Lst>
  <p:notesMasterIdLst>
    <p:notesMasterId r:id="rId33"/>
  </p:notesMasterIdLst>
  <p:handoutMasterIdLst>
    <p:handoutMasterId r:id="rId34"/>
  </p:handoutMasterIdLst>
  <p:sldIdLst>
    <p:sldId id="329" r:id="rId2"/>
    <p:sldId id="341" r:id="rId3"/>
    <p:sldId id="348" r:id="rId4"/>
    <p:sldId id="347" r:id="rId5"/>
    <p:sldId id="342" r:id="rId6"/>
    <p:sldId id="343" r:id="rId7"/>
    <p:sldId id="346" r:id="rId8"/>
    <p:sldId id="344" r:id="rId9"/>
    <p:sldId id="324" r:id="rId10"/>
    <p:sldId id="331" r:id="rId11"/>
    <p:sldId id="330" r:id="rId12"/>
    <p:sldId id="332" r:id="rId13"/>
    <p:sldId id="350" r:id="rId14"/>
    <p:sldId id="333" r:id="rId15"/>
    <p:sldId id="334" r:id="rId16"/>
    <p:sldId id="335" r:id="rId17"/>
    <p:sldId id="336" r:id="rId18"/>
    <p:sldId id="337" r:id="rId19"/>
    <p:sldId id="338" r:id="rId20"/>
    <p:sldId id="339" r:id="rId21"/>
    <p:sldId id="340" r:id="rId22"/>
    <p:sldId id="256" r:id="rId23"/>
    <p:sldId id="257" r:id="rId24"/>
    <p:sldId id="258" r:id="rId25"/>
    <p:sldId id="259" r:id="rId26"/>
    <p:sldId id="260" r:id="rId27"/>
    <p:sldId id="261" r:id="rId28"/>
    <p:sldId id="262" r:id="rId29"/>
    <p:sldId id="263" r:id="rId30"/>
    <p:sldId id="264" r:id="rId31"/>
    <p:sldId id="265" r:id="rId32"/>
  </p:sldIdLst>
  <p:sldSz cx="9144000" cy="6858000" type="screen4x3"/>
  <p:notesSz cx="7099300" cy="10234613"/>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454"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059D5-332D-4980-B4B3-14D47333F076}"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ABC94828-1D8F-40DE-A8D3-F8BDCEFB5794}">
      <dgm:prSet phldrT="[טקסט]" custT="1"/>
      <dgm:spPr>
        <a:solidFill>
          <a:srgbClr val="002060"/>
        </a:solidFill>
      </dgm:spPr>
      <dgm:t>
        <a:bodyPr/>
        <a:lstStyle/>
        <a:p>
          <a:pPr rtl="1"/>
          <a:r>
            <a:rPr lang="he-IL" sz="1600" dirty="0"/>
            <a:t>מתמחה </a:t>
          </a:r>
        </a:p>
      </dgm:t>
    </dgm:pt>
    <dgm:pt modelId="{A7894318-8ECA-4567-A534-F719B9F5A990}" type="parTrans" cxnId="{5760E2B0-298F-4C71-84A8-95757B316C39}">
      <dgm:prSet/>
      <dgm:spPr/>
      <dgm:t>
        <a:bodyPr/>
        <a:lstStyle/>
        <a:p>
          <a:pPr rtl="1"/>
          <a:endParaRPr lang="he-IL"/>
        </a:p>
      </dgm:t>
    </dgm:pt>
    <dgm:pt modelId="{944B2212-B974-4DCA-84C1-6F450C80A291}" type="sibTrans" cxnId="{5760E2B0-298F-4C71-84A8-95757B316C39}">
      <dgm:prSet/>
      <dgm:spPr/>
      <dgm:t>
        <a:bodyPr/>
        <a:lstStyle/>
        <a:p>
          <a:pPr rtl="1"/>
          <a:endParaRPr lang="he-IL"/>
        </a:p>
      </dgm:t>
    </dgm:pt>
    <dgm:pt modelId="{65356551-7884-4849-A5B9-EC3E00105139}">
      <dgm:prSet phldrT="[טקסט]" custT="1"/>
      <dgm:spPr>
        <a:solidFill>
          <a:schemeClr val="bg1">
            <a:alpha val="90000"/>
          </a:schemeClr>
        </a:solidFill>
      </dgm:spPr>
      <dgm:t>
        <a:bodyPr/>
        <a:lstStyle/>
        <a:p>
          <a:pPr rtl="1"/>
          <a:r>
            <a:rPr lang="he-IL" sz="1400" dirty="0"/>
            <a:t>מעטפת מקצועית קבוצתית.</a:t>
          </a:r>
        </a:p>
      </dgm:t>
    </dgm:pt>
    <dgm:pt modelId="{076F38E9-B1F8-44E1-AA58-4C934A18CDEE}" type="parTrans" cxnId="{10D17382-63E2-431A-A3D7-29F2E2381434}">
      <dgm:prSet/>
      <dgm:spPr/>
      <dgm:t>
        <a:bodyPr/>
        <a:lstStyle/>
        <a:p>
          <a:pPr rtl="1"/>
          <a:endParaRPr lang="he-IL"/>
        </a:p>
      </dgm:t>
    </dgm:pt>
    <dgm:pt modelId="{355FB8A9-3C87-4EBA-AD16-44CD4454C6A6}" type="sibTrans" cxnId="{10D17382-63E2-431A-A3D7-29F2E2381434}">
      <dgm:prSet/>
      <dgm:spPr/>
      <dgm:t>
        <a:bodyPr/>
        <a:lstStyle/>
        <a:p>
          <a:pPr rtl="1"/>
          <a:endParaRPr lang="he-IL"/>
        </a:p>
      </dgm:t>
    </dgm:pt>
    <dgm:pt modelId="{7E62AF87-293F-4309-AA13-8A93297F2B1D}">
      <dgm:prSet phldrT="[טקסט]" custT="1"/>
      <dgm:spPr>
        <a:solidFill>
          <a:srgbClr val="002060"/>
        </a:solidFill>
      </dgm:spPr>
      <dgm:t>
        <a:bodyPr/>
        <a:lstStyle/>
        <a:p>
          <a:pPr rtl="1"/>
          <a:r>
            <a:rPr lang="he-IL" sz="1600" dirty="0" err="1"/>
            <a:t>מנטורינג</a:t>
          </a:r>
          <a:endParaRPr lang="he-IL" sz="600" dirty="0"/>
        </a:p>
      </dgm:t>
    </dgm:pt>
    <dgm:pt modelId="{9C349395-C851-483C-81D7-B3953768F08C}" type="parTrans" cxnId="{FBCB9D0C-92C9-4FAC-A048-AFA66F70F1D7}">
      <dgm:prSet/>
      <dgm:spPr/>
      <dgm:t>
        <a:bodyPr/>
        <a:lstStyle/>
        <a:p>
          <a:pPr rtl="1"/>
          <a:endParaRPr lang="he-IL"/>
        </a:p>
      </dgm:t>
    </dgm:pt>
    <dgm:pt modelId="{58A95057-1EB0-459B-B701-BA18C01E7166}" type="sibTrans" cxnId="{FBCB9D0C-92C9-4FAC-A048-AFA66F70F1D7}">
      <dgm:prSet/>
      <dgm:spPr/>
      <dgm:t>
        <a:bodyPr/>
        <a:lstStyle/>
        <a:p>
          <a:pPr rtl="1"/>
          <a:endParaRPr lang="he-IL"/>
        </a:p>
      </dgm:t>
    </dgm:pt>
    <dgm:pt modelId="{AF8E77F2-3404-4A6C-80CE-030293B841BF}">
      <dgm:prSet phldrT="[טקסט]" custT="1"/>
      <dgm:spPr>
        <a:solidFill>
          <a:schemeClr val="bg1">
            <a:alpha val="90000"/>
          </a:schemeClr>
        </a:solidFill>
      </dgm:spPr>
      <dgm:t>
        <a:bodyPr/>
        <a:lstStyle/>
        <a:p>
          <a:pPr rtl="1"/>
          <a:r>
            <a:rPr lang="he-IL" sz="1400" dirty="0"/>
            <a:t>ליווי אישי ומקצועי </a:t>
          </a:r>
        </a:p>
      </dgm:t>
    </dgm:pt>
    <dgm:pt modelId="{6298F187-E57E-42CC-880B-C8EF69274839}" type="parTrans" cxnId="{7C3D4490-8485-4B51-B4EB-513A4D7A8B74}">
      <dgm:prSet/>
      <dgm:spPr/>
      <dgm:t>
        <a:bodyPr/>
        <a:lstStyle/>
        <a:p>
          <a:pPr rtl="1"/>
          <a:endParaRPr lang="he-IL"/>
        </a:p>
      </dgm:t>
    </dgm:pt>
    <dgm:pt modelId="{D5663BFF-9B74-49A2-9EEF-E6DC811A97E7}" type="sibTrans" cxnId="{7C3D4490-8485-4B51-B4EB-513A4D7A8B74}">
      <dgm:prSet/>
      <dgm:spPr/>
      <dgm:t>
        <a:bodyPr/>
        <a:lstStyle/>
        <a:p>
          <a:pPr rtl="1"/>
          <a:endParaRPr lang="he-IL"/>
        </a:p>
      </dgm:t>
    </dgm:pt>
    <dgm:pt modelId="{1913E925-7C7D-4C10-9646-430F64525177}">
      <dgm:prSet phldrT="[טקסט]" custT="1"/>
      <dgm:spPr>
        <a:solidFill>
          <a:srgbClr val="002060"/>
        </a:solidFill>
      </dgm:spPr>
      <dgm:t>
        <a:bodyPr/>
        <a:lstStyle/>
        <a:p>
          <a:pPr rtl="1"/>
          <a:r>
            <a:rPr lang="he-IL" sz="1600" dirty="0"/>
            <a:t>פרקטיקום</a:t>
          </a:r>
        </a:p>
      </dgm:t>
    </dgm:pt>
    <dgm:pt modelId="{12244F35-A253-4D19-BB91-11344568A18C}" type="parTrans" cxnId="{FEA05874-C05B-4C0E-B3F0-DF063FF1A412}">
      <dgm:prSet/>
      <dgm:spPr/>
      <dgm:t>
        <a:bodyPr/>
        <a:lstStyle/>
        <a:p>
          <a:pPr rtl="1"/>
          <a:endParaRPr lang="he-IL"/>
        </a:p>
      </dgm:t>
    </dgm:pt>
    <dgm:pt modelId="{E0F88471-921F-4FDC-B1D0-B69E80746F3B}" type="sibTrans" cxnId="{FEA05874-C05B-4C0E-B3F0-DF063FF1A412}">
      <dgm:prSet/>
      <dgm:spPr/>
      <dgm:t>
        <a:bodyPr/>
        <a:lstStyle/>
        <a:p>
          <a:pPr rtl="1"/>
          <a:endParaRPr lang="he-IL"/>
        </a:p>
      </dgm:t>
    </dgm:pt>
    <dgm:pt modelId="{26BC704F-C0C7-4AB8-8172-20A84F11F46B}">
      <dgm:prSet phldrT="[טקסט]" custT="1"/>
      <dgm:spPr>
        <a:solidFill>
          <a:schemeClr val="bg1">
            <a:alpha val="90000"/>
          </a:schemeClr>
        </a:solidFill>
      </dgm:spPr>
      <dgm:t>
        <a:bodyPr/>
        <a:lstStyle/>
        <a:p>
          <a:pPr rtl="1"/>
          <a:r>
            <a:rPr lang="he-IL" sz="1400" dirty="0"/>
            <a:t>מחויבות לתהליך</a:t>
          </a:r>
          <a:r>
            <a:rPr lang="he-IL" sz="1300" dirty="0"/>
            <a:t>, </a:t>
          </a:r>
          <a:r>
            <a:rPr lang="he-IL" sz="1600" b="1" u="sng" dirty="0"/>
            <a:t>חתירה לגיוס לקוחות לתכנון פיננסי </a:t>
          </a:r>
        </a:p>
      </dgm:t>
    </dgm:pt>
    <dgm:pt modelId="{F155C13C-C3AC-4F5D-9D7B-DFE235C76327}" type="parTrans" cxnId="{03712CE0-4787-4D77-87D9-75D5BBC568D2}">
      <dgm:prSet/>
      <dgm:spPr/>
      <dgm:t>
        <a:bodyPr/>
        <a:lstStyle/>
        <a:p>
          <a:pPr rtl="1"/>
          <a:endParaRPr lang="he-IL"/>
        </a:p>
      </dgm:t>
    </dgm:pt>
    <dgm:pt modelId="{74AF8F67-BCEF-462F-AE20-47DDB80B3194}" type="sibTrans" cxnId="{03712CE0-4787-4D77-87D9-75D5BBC568D2}">
      <dgm:prSet/>
      <dgm:spPr/>
      <dgm:t>
        <a:bodyPr/>
        <a:lstStyle/>
        <a:p>
          <a:pPr rtl="1"/>
          <a:endParaRPr lang="he-IL"/>
        </a:p>
      </dgm:t>
    </dgm:pt>
    <dgm:pt modelId="{6C3812E5-4709-4130-93DA-F85F89110505}">
      <dgm:prSet phldrT="[טקסט]" custT="1"/>
      <dgm:spPr>
        <a:solidFill>
          <a:schemeClr val="bg1">
            <a:alpha val="90000"/>
          </a:schemeClr>
        </a:solidFill>
      </dgm:spPr>
      <dgm:t>
        <a:bodyPr/>
        <a:lstStyle/>
        <a:p>
          <a:pPr rtl="1"/>
          <a:r>
            <a:rPr lang="he-IL" sz="1400" dirty="0"/>
            <a:t>מסגרת תרגול ולימוד.</a:t>
          </a:r>
        </a:p>
      </dgm:t>
    </dgm:pt>
    <dgm:pt modelId="{D6A514C6-41B5-4D5F-8B6B-AFF3A800718D}" type="parTrans" cxnId="{D3584C90-3207-4D5C-918F-500A5AAE16F3}">
      <dgm:prSet/>
      <dgm:spPr/>
      <dgm:t>
        <a:bodyPr/>
        <a:lstStyle/>
        <a:p>
          <a:pPr rtl="1"/>
          <a:endParaRPr lang="he-IL"/>
        </a:p>
      </dgm:t>
    </dgm:pt>
    <dgm:pt modelId="{9EC79876-EE71-4642-8BA2-82CEC4951450}" type="sibTrans" cxnId="{D3584C90-3207-4D5C-918F-500A5AAE16F3}">
      <dgm:prSet/>
      <dgm:spPr/>
      <dgm:t>
        <a:bodyPr/>
        <a:lstStyle/>
        <a:p>
          <a:pPr rtl="1"/>
          <a:endParaRPr lang="he-IL"/>
        </a:p>
      </dgm:t>
    </dgm:pt>
    <dgm:pt modelId="{40062336-886E-4FFF-8B27-52A183C592FB}">
      <dgm:prSet phldrT="[טקסט]" custT="1"/>
      <dgm:spPr>
        <a:solidFill>
          <a:schemeClr val="bg1">
            <a:alpha val="90000"/>
          </a:schemeClr>
        </a:solidFill>
      </dgm:spPr>
      <dgm:t>
        <a:bodyPr/>
        <a:lstStyle/>
        <a:p>
          <a:pPr rtl="1"/>
          <a:r>
            <a:rPr lang="he-IL" sz="1400" dirty="0"/>
            <a:t>גב מקצועי ומסחרי </a:t>
          </a:r>
        </a:p>
      </dgm:t>
    </dgm:pt>
    <dgm:pt modelId="{6F3C3447-D6B6-4EF4-966D-813E8D18473E}" type="parTrans" cxnId="{8149324C-35E0-4122-B36D-3540BF8C3A72}">
      <dgm:prSet/>
      <dgm:spPr/>
      <dgm:t>
        <a:bodyPr/>
        <a:lstStyle/>
        <a:p>
          <a:pPr rtl="1"/>
          <a:endParaRPr lang="he-IL"/>
        </a:p>
      </dgm:t>
    </dgm:pt>
    <dgm:pt modelId="{D255D8C2-A1B2-4E24-B677-D78F9E1C5FCE}" type="sibTrans" cxnId="{8149324C-35E0-4122-B36D-3540BF8C3A72}">
      <dgm:prSet/>
      <dgm:spPr/>
      <dgm:t>
        <a:bodyPr/>
        <a:lstStyle/>
        <a:p>
          <a:pPr rtl="1"/>
          <a:endParaRPr lang="he-IL"/>
        </a:p>
      </dgm:t>
    </dgm:pt>
    <dgm:pt modelId="{03E7DFD3-1A7D-4159-82C7-63C4C791C4FE}">
      <dgm:prSet phldrT="[טקסט]"/>
      <dgm:spPr>
        <a:solidFill>
          <a:schemeClr val="bg1">
            <a:alpha val="90000"/>
          </a:schemeClr>
        </a:solidFill>
      </dgm:spPr>
      <dgm:t>
        <a:bodyPr/>
        <a:lstStyle/>
        <a:p>
          <a:pPr rtl="1"/>
          <a:endParaRPr lang="he-IL" sz="1200" dirty="0"/>
        </a:p>
      </dgm:t>
    </dgm:pt>
    <dgm:pt modelId="{96C8DA3D-5263-4358-B406-C9521ACEA67D}" type="parTrans" cxnId="{491D7FE5-449D-4A99-B8CB-9E47ACF96AFF}">
      <dgm:prSet/>
      <dgm:spPr/>
      <dgm:t>
        <a:bodyPr/>
        <a:lstStyle/>
        <a:p>
          <a:pPr rtl="1"/>
          <a:endParaRPr lang="he-IL"/>
        </a:p>
      </dgm:t>
    </dgm:pt>
    <dgm:pt modelId="{CB6B8A64-4D4F-483E-BC73-7178B6FFBDD8}" type="sibTrans" cxnId="{491D7FE5-449D-4A99-B8CB-9E47ACF96AFF}">
      <dgm:prSet/>
      <dgm:spPr/>
      <dgm:t>
        <a:bodyPr/>
        <a:lstStyle/>
        <a:p>
          <a:pPr rtl="1"/>
          <a:endParaRPr lang="he-IL"/>
        </a:p>
      </dgm:t>
    </dgm:pt>
    <dgm:pt modelId="{C3697CE4-B74E-46FF-97E6-E69B956506C4}">
      <dgm:prSet phldrT="[טקסט]"/>
      <dgm:spPr>
        <a:solidFill>
          <a:schemeClr val="bg1">
            <a:alpha val="90000"/>
          </a:schemeClr>
        </a:solidFill>
      </dgm:spPr>
      <dgm:t>
        <a:bodyPr/>
        <a:lstStyle/>
        <a:p>
          <a:pPr rtl="1"/>
          <a:endParaRPr lang="he-IL" sz="1200" dirty="0"/>
        </a:p>
      </dgm:t>
    </dgm:pt>
    <dgm:pt modelId="{C79FC708-2D78-4F83-B485-AE301A8720BC}" type="parTrans" cxnId="{2DC3030E-11AD-433C-8702-8A9E995E2911}">
      <dgm:prSet/>
      <dgm:spPr/>
      <dgm:t>
        <a:bodyPr/>
        <a:lstStyle/>
        <a:p>
          <a:pPr rtl="1"/>
          <a:endParaRPr lang="he-IL"/>
        </a:p>
      </dgm:t>
    </dgm:pt>
    <dgm:pt modelId="{6317FFBA-C4B9-446E-B753-116DD2E83E4A}" type="sibTrans" cxnId="{2DC3030E-11AD-433C-8702-8A9E995E2911}">
      <dgm:prSet/>
      <dgm:spPr/>
      <dgm:t>
        <a:bodyPr/>
        <a:lstStyle/>
        <a:p>
          <a:pPr rtl="1"/>
          <a:endParaRPr lang="he-IL"/>
        </a:p>
      </dgm:t>
    </dgm:pt>
    <dgm:pt modelId="{E40D1402-6647-4482-9DFE-09C7D2D6F132}">
      <dgm:prSet phldrT="[טקסט]" custT="1"/>
      <dgm:spPr>
        <a:solidFill>
          <a:schemeClr val="bg1">
            <a:alpha val="90000"/>
          </a:schemeClr>
        </a:solidFill>
      </dgm:spPr>
      <dgm:t>
        <a:bodyPr/>
        <a:lstStyle/>
        <a:p>
          <a:pPr rtl="1"/>
          <a:r>
            <a:rPr lang="he-IL" sz="1400" dirty="0"/>
            <a:t>יכולת ורצון לעבוד כמתכנן פיננסי </a:t>
          </a:r>
        </a:p>
      </dgm:t>
    </dgm:pt>
    <dgm:pt modelId="{E9170E61-9445-4C88-9F82-AC7E7A07B1B1}" type="parTrans" cxnId="{FEEF3BF2-DD1E-4373-AC4F-F5DD0F193331}">
      <dgm:prSet/>
      <dgm:spPr/>
      <dgm:t>
        <a:bodyPr/>
        <a:lstStyle/>
        <a:p>
          <a:pPr rtl="1"/>
          <a:endParaRPr lang="he-IL"/>
        </a:p>
      </dgm:t>
    </dgm:pt>
    <dgm:pt modelId="{F6A3F2CB-3768-4136-BB78-ABC21815AAEF}" type="sibTrans" cxnId="{FEEF3BF2-DD1E-4373-AC4F-F5DD0F193331}">
      <dgm:prSet/>
      <dgm:spPr/>
      <dgm:t>
        <a:bodyPr/>
        <a:lstStyle/>
        <a:p>
          <a:pPr rtl="1"/>
          <a:endParaRPr lang="he-IL"/>
        </a:p>
      </dgm:t>
    </dgm:pt>
    <dgm:pt modelId="{D0C7290E-5879-4455-806B-D76D60B0CE06}">
      <dgm:prSet phldrT="[טקסט]" custT="1"/>
      <dgm:spPr>
        <a:solidFill>
          <a:schemeClr val="bg1">
            <a:alpha val="90000"/>
          </a:schemeClr>
        </a:solidFill>
      </dgm:spPr>
      <dgm:t>
        <a:bodyPr/>
        <a:lstStyle/>
        <a:p>
          <a:pPr rtl="1"/>
          <a:r>
            <a:rPr lang="he-IL" sz="1400" dirty="0"/>
            <a:t>מוכנות ללמוד שיטות עבודה חדשות, ולקבל ביקורת.</a:t>
          </a:r>
        </a:p>
      </dgm:t>
    </dgm:pt>
    <dgm:pt modelId="{7ACDBB8D-EA07-44A7-AF7A-F2CA9E54DFDD}" type="parTrans" cxnId="{BB55CB74-7479-4A0A-AF6B-AF6131587CCE}">
      <dgm:prSet/>
      <dgm:spPr/>
      <dgm:t>
        <a:bodyPr/>
        <a:lstStyle/>
        <a:p>
          <a:pPr rtl="1"/>
          <a:endParaRPr lang="he-IL"/>
        </a:p>
      </dgm:t>
    </dgm:pt>
    <dgm:pt modelId="{1AECB634-1A4E-4045-85F1-18CC2F9270EF}" type="sibTrans" cxnId="{BB55CB74-7479-4A0A-AF6B-AF6131587CCE}">
      <dgm:prSet/>
      <dgm:spPr/>
      <dgm:t>
        <a:bodyPr/>
        <a:lstStyle/>
        <a:p>
          <a:pPr rtl="1"/>
          <a:endParaRPr lang="he-IL"/>
        </a:p>
      </dgm:t>
    </dgm:pt>
    <dgm:pt modelId="{EFDC7932-8E19-4778-8D66-FAD8B3B0F0BB}">
      <dgm:prSet phldrT="[טקסט]"/>
      <dgm:spPr>
        <a:solidFill>
          <a:schemeClr val="bg1">
            <a:alpha val="90000"/>
          </a:schemeClr>
        </a:solidFill>
      </dgm:spPr>
      <dgm:t>
        <a:bodyPr/>
        <a:lstStyle/>
        <a:p>
          <a:pPr rtl="1"/>
          <a:endParaRPr lang="he-IL" sz="1300" dirty="0"/>
        </a:p>
      </dgm:t>
    </dgm:pt>
    <dgm:pt modelId="{E1F2ADE9-1B65-4A25-9822-AD83B08AECD8}" type="parTrans" cxnId="{AC3B0337-075E-4139-A8BC-808D3B3C3A18}">
      <dgm:prSet/>
      <dgm:spPr/>
      <dgm:t>
        <a:bodyPr/>
        <a:lstStyle/>
        <a:p>
          <a:pPr rtl="1"/>
          <a:endParaRPr lang="he-IL"/>
        </a:p>
      </dgm:t>
    </dgm:pt>
    <dgm:pt modelId="{F19AAD23-650A-4153-80A7-DBCF86C771CC}" type="sibTrans" cxnId="{AC3B0337-075E-4139-A8BC-808D3B3C3A18}">
      <dgm:prSet/>
      <dgm:spPr/>
      <dgm:t>
        <a:bodyPr/>
        <a:lstStyle/>
        <a:p>
          <a:pPr rtl="1"/>
          <a:endParaRPr lang="he-IL"/>
        </a:p>
      </dgm:t>
    </dgm:pt>
    <dgm:pt modelId="{6F1C1B39-B2BE-4B9A-8598-84C472E2BCBA}">
      <dgm:prSet phldrT="[טקסט]" custT="1"/>
      <dgm:spPr>
        <a:solidFill>
          <a:schemeClr val="bg1">
            <a:alpha val="90000"/>
          </a:schemeClr>
        </a:solidFill>
      </dgm:spPr>
      <dgm:t>
        <a:bodyPr/>
        <a:lstStyle/>
        <a:p>
          <a:pPr rtl="1"/>
          <a:r>
            <a:rPr lang="he-IL" sz="1400" dirty="0"/>
            <a:t>חשיפה לתהליכי ושיטות עבודה מאיש המקצוע המלווה.  </a:t>
          </a:r>
        </a:p>
      </dgm:t>
    </dgm:pt>
    <dgm:pt modelId="{79D47BAE-16AD-4ECE-9C15-5A401B7C2A0B}" type="parTrans" cxnId="{41293A7E-696B-41A4-B971-3724F6778848}">
      <dgm:prSet/>
      <dgm:spPr/>
      <dgm:t>
        <a:bodyPr/>
        <a:lstStyle/>
        <a:p>
          <a:pPr rtl="1"/>
          <a:endParaRPr lang="he-IL"/>
        </a:p>
      </dgm:t>
    </dgm:pt>
    <dgm:pt modelId="{27790749-911C-469E-855F-0C9438E0A7B6}" type="sibTrans" cxnId="{41293A7E-696B-41A4-B971-3724F6778848}">
      <dgm:prSet/>
      <dgm:spPr/>
      <dgm:t>
        <a:bodyPr/>
        <a:lstStyle/>
        <a:p>
          <a:pPr rtl="1"/>
          <a:endParaRPr lang="he-IL"/>
        </a:p>
      </dgm:t>
    </dgm:pt>
    <dgm:pt modelId="{2B1005C1-F85B-40CC-A1B8-DCC3820D4FBB}">
      <dgm:prSet phldrT="[טקסט]" custT="1"/>
      <dgm:spPr>
        <a:solidFill>
          <a:schemeClr val="bg1">
            <a:alpha val="90000"/>
          </a:schemeClr>
        </a:solidFill>
      </dgm:spPr>
      <dgm:t>
        <a:bodyPr/>
        <a:lstStyle/>
        <a:p>
          <a:pPr rtl="1"/>
          <a:r>
            <a:rPr lang="he-IL" sz="1400" dirty="0"/>
            <a:t>חריצות , ורצון לקפוץ למים</a:t>
          </a:r>
        </a:p>
      </dgm:t>
    </dgm:pt>
    <dgm:pt modelId="{BFA9C2B1-0AE7-4BF9-9878-D9564883185F}" type="parTrans" cxnId="{CA6B6EEA-FB17-41E1-9CD4-F0171BDED318}">
      <dgm:prSet/>
      <dgm:spPr/>
      <dgm:t>
        <a:bodyPr/>
        <a:lstStyle/>
        <a:p>
          <a:pPr rtl="1"/>
          <a:endParaRPr lang="he-IL"/>
        </a:p>
      </dgm:t>
    </dgm:pt>
    <dgm:pt modelId="{0BEC8D54-4C94-4A61-A4E3-682D780CF796}" type="sibTrans" cxnId="{CA6B6EEA-FB17-41E1-9CD4-F0171BDED318}">
      <dgm:prSet/>
      <dgm:spPr/>
      <dgm:t>
        <a:bodyPr/>
        <a:lstStyle/>
        <a:p>
          <a:pPr rtl="1"/>
          <a:endParaRPr lang="he-IL"/>
        </a:p>
      </dgm:t>
    </dgm:pt>
    <dgm:pt modelId="{C695A2A3-4C40-4D11-9238-D583E076E7BE}">
      <dgm:prSet phldrT="[טקסט]"/>
      <dgm:spPr>
        <a:solidFill>
          <a:schemeClr val="bg1">
            <a:alpha val="90000"/>
          </a:schemeClr>
        </a:solidFill>
      </dgm:spPr>
      <dgm:t>
        <a:bodyPr/>
        <a:lstStyle/>
        <a:p>
          <a:pPr rtl="1"/>
          <a:endParaRPr lang="he-IL" sz="1300" dirty="0"/>
        </a:p>
      </dgm:t>
    </dgm:pt>
    <dgm:pt modelId="{5C391BE0-6158-46E5-ACCC-EA4C0DF48ABE}" type="parTrans" cxnId="{CE587709-A63F-4F8B-9109-23A2B544A66E}">
      <dgm:prSet/>
      <dgm:spPr/>
      <dgm:t>
        <a:bodyPr/>
        <a:lstStyle/>
        <a:p>
          <a:pPr rtl="1"/>
          <a:endParaRPr lang="he-IL"/>
        </a:p>
      </dgm:t>
    </dgm:pt>
    <dgm:pt modelId="{0D6A8BB9-6AE4-4B94-BD8B-160A676FB275}" type="sibTrans" cxnId="{CE587709-A63F-4F8B-9109-23A2B544A66E}">
      <dgm:prSet/>
      <dgm:spPr/>
      <dgm:t>
        <a:bodyPr/>
        <a:lstStyle/>
        <a:p>
          <a:pPr rtl="1"/>
          <a:endParaRPr lang="he-IL"/>
        </a:p>
      </dgm:t>
    </dgm:pt>
    <dgm:pt modelId="{F7E40291-6871-4BFE-9A16-DD6A4B160FE8}">
      <dgm:prSet phldrT="[טקסט]" custT="1"/>
      <dgm:spPr>
        <a:solidFill>
          <a:schemeClr val="bg1">
            <a:alpha val="90000"/>
          </a:schemeClr>
        </a:solidFill>
      </dgm:spPr>
      <dgm:t>
        <a:bodyPr/>
        <a:lstStyle/>
        <a:p>
          <a:pPr rtl="1"/>
          <a:r>
            <a:rPr lang="he-IL" sz="1400" dirty="0"/>
            <a:t>אינטראקציה שוטפת </a:t>
          </a:r>
        </a:p>
      </dgm:t>
    </dgm:pt>
    <dgm:pt modelId="{DF6D10CB-2A1D-407D-B60F-0641B77A361E}" type="parTrans" cxnId="{DE4F8379-4481-4791-A8C3-B864D4E7BE9E}">
      <dgm:prSet/>
      <dgm:spPr/>
      <dgm:t>
        <a:bodyPr/>
        <a:lstStyle/>
        <a:p>
          <a:pPr rtl="1"/>
          <a:endParaRPr lang="he-IL"/>
        </a:p>
      </dgm:t>
    </dgm:pt>
    <dgm:pt modelId="{2BDE4405-ADDF-47B7-8480-4C5AC621F09C}" type="sibTrans" cxnId="{DE4F8379-4481-4791-A8C3-B864D4E7BE9E}">
      <dgm:prSet/>
      <dgm:spPr/>
      <dgm:t>
        <a:bodyPr/>
        <a:lstStyle/>
        <a:p>
          <a:pPr rtl="1"/>
          <a:endParaRPr lang="he-IL"/>
        </a:p>
      </dgm:t>
    </dgm:pt>
    <dgm:pt modelId="{69378D8C-98E5-49D4-ACA9-D29695420AF8}">
      <dgm:prSet phldrT="[טקסט]" custT="1"/>
      <dgm:spPr>
        <a:solidFill>
          <a:schemeClr val="bg1">
            <a:alpha val="90000"/>
          </a:schemeClr>
        </a:solidFill>
      </dgm:spPr>
      <dgm:t>
        <a:bodyPr/>
        <a:lstStyle/>
        <a:p>
          <a:pPr rtl="1"/>
          <a:r>
            <a:rPr lang="he-IL" sz="1400" dirty="0"/>
            <a:t>שיתוף ולימוד ממקרים של מתכננים בקבוצה, (חשיפה והתנסות)</a:t>
          </a:r>
        </a:p>
      </dgm:t>
    </dgm:pt>
    <dgm:pt modelId="{2A45CAF5-22A8-408E-B8BB-7B5FD56E15F3}" type="parTrans" cxnId="{81109E02-A9D3-4A65-B2D2-9E14889F308A}">
      <dgm:prSet/>
      <dgm:spPr/>
      <dgm:t>
        <a:bodyPr/>
        <a:lstStyle/>
        <a:p>
          <a:pPr rtl="1"/>
          <a:endParaRPr lang="he-IL"/>
        </a:p>
      </dgm:t>
    </dgm:pt>
    <dgm:pt modelId="{EA3C7A16-03FB-4E0C-9934-6B4631AAC688}" type="sibTrans" cxnId="{81109E02-A9D3-4A65-B2D2-9E14889F308A}">
      <dgm:prSet/>
      <dgm:spPr/>
      <dgm:t>
        <a:bodyPr/>
        <a:lstStyle/>
        <a:p>
          <a:pPr rtl="1"/>
          <a:endParaRPr lang="he-IL"/>
        </a:p>
      </dgm:t>
    </dgm:pt>
    <dgm:pt modelId="{00932C0A-A92F-428A-95B2-3A60F0E93AD7}">
      <dgm:prSet phldrT="[טקסט]" custT="1"/>
      <dgm:spPr>
        <a:solidFill>
          <a:schemeClr val="bg1">
            <a:alpha val="90000"/>
          </a:schemeClr>
        </a:solidFill>
      </dgm:spPr>
      <dgm:t>
        <a:bodyPr/>
        <a:lstStyle/>
        <a:p>
          <a:pPr rtl="1"/>
          <a:r>
            <a:rPr lang="he-IL" sz="1400" dirty="0"/>
            <a:t>"גב" מקצועי </a:t>
          </a:r>
        </a:p>
      </dgm:t>
    </dgm:pt>
    <dgm:pt modelId="{9241FC5E-FBBA-42F2-A8DA-935EE3F6CEAB}" type="parTrans" cxnId="{49B3258E-1FEF-43F2-9375-531791DADEEF}">
      <dgm:prSet/>
      <dgm:spPr/>
      <dgm:t>
        <a:bodyPr/>
        <a:lstStyle/>
        <a:p>
          <a:pPr rtl="1"/>
          <a:endParaRPr lang="he-IL"/>
        </a:p>
      </dgm:t>
    </dgm:pt>
    <dgm:pt modelId="{633847AF-C1F9-453B-AF26-CCB575B9B253}" type="sibTrans" cxnId="{49B3258E-1FEF-43F2-9375-531791DADEEF}">
      <dgm:prSet/>
      <dgm:spPr/>
      <dgm:t>
        <a:bodyPr/>
        <a:lstStyle/>
        <a:p>
          <a:pPr rtl="1"/>
          <a:endParaRPr lang="he-IL"/>
        </a:p>
      </dgm:t>
    </dgm:pt>
    <dgm:pt modelId="{CBD2291F-91FD-465F-941D-58DAFE7C74F3}">
      <dgm:prSet phldrT="[טקסט]" custT="1"/>
      <dgm:spPr>
        <a:solidFill>
          <a:schemeClr val="bg1">
            <a:alpha val="90000"/>
          </a:schemeClr>
        </a:solidFill>
      </dgm:spPr>
      <dgm:t>
        <a:bodyPr/>
        <a:lstStyle/>
        <a:p>
          <a:pPr rtl="1"/>
          <a:r>
            <a:rPr lang="he-IL" sz="1400" dirty="0"/>
            <a:t>עזרה וגיבוי בסגירת ותמחור עסקאות מול לקוחות – עובדים ביחד ומתחלקים בהכנסות. </a:t>
          </a:r>
        </a:p>
      </dgm:t>
    </dgm:pt>
    <dgm:pt modelId="{9465C784-E25E-4D56-8C00-2E77E41D7F88}" type="parTrans" cxnId="{167A992D-3061-423B-9786-96388F726BDB}">
      <dgm:prSet/>
      <dgm:spPr/>
      <dgm:t>
        <a:bodyPr/>
        <a:lstStyle/>
        <a:p>
          <a:pPr rtl="1"/>
          <a:endParaRPr lang="he-IL"/>
        </a:p>
      </dgm:t>
    </dgm:pt>
    <dgm:pt modelId="{E2C44960-2818-47F4-83B5-1695BFDAC86D}" type="sibTrans" cxnId="{167A992D-3061-423B-9786-96388F726BDB}">
      <dgm:prSet/>
      <dgm:spPr/>
      <dgm:t>
        <a:bodyPr/>
        <a:lstStyle/>
        <a:p>
          <a:pPr rtl="1"/>
          <a:endParaRPr lang="he-IL"/>
        </a:p>
      </dgm:t>
    </dgm:pt>
    <dgm:pt modelId="{A0BEFCAE-35BF-4746-B841-97CBD890590C}">
      <dgm:prSet phldrT="[טקסט]" custT="1"/>
      <dgm:spPr>
        <a:solidFill>
          <a:schemeClr val="bg1">
            <a:alpha val="90000"/>
          </a:schemeClr>
        </a:solidFill>
      </dgm:spPr>
      <dgm:t>
        <a:bodyPr/>
        <a:lstStyle/>
        <a:p>
          <a:pPr rtl="1"/>
          <a:r>
            <a:rPr lang="he-IL" sz="1400" dirty="0"/>
            <a:t>שימוש בטכנולוגיה ותוכנות ייעודיות</a:t>
          </a:r>
        </a:p>
      </dgm:t>
    </dgm:pt>
    <dgm:pt modelId="{6AA9D408-726F-46A1-8567-46F5B8BED886}" type="parTrans" cxnId="{A1A1EBA5-B993-46CB-9EAF-AC7B347EC40E}">
      <dgm:prSet/>
      <dgm:spPr/>
      <dgm:t>
        <a:bodyPr/>
        <a:lstStyle/>
        <a:p>
          <a:pPr rtl="1"/>
          <a:endParaRPr lang="he-IL"/>
        </a:p>
      </dgm:t>
    </dgm:pt>
    <dgm:pt modelId="{0EBE9603-CAAF-4639-A748-7A17E938D233}" type="sibTrans" cxnId="{A1A1EBA5-B993-46CB-9EAF-AC7B347EC40E}">
      <dgm:prSet/>
      <dgm:spPr/>
      <dgm:t>
        <a:bodyPr/>
        <a:lstStyle/>
        <a:p>
          <a:pPr rtl="1"/>
          <a:endParaRPr lang="he-IL"/>
        </a:p>
      </dgm:t>
    </dgm:pt>
    <dgm:pt modelId="{A5ECD920-2049-4EA5-A706-2DE3DEF1522E}" type="pres">
      <dgm:prSet presAssocID="{99A059D5-332D-4980-B4B3-14D47333F076}" presName="Name0" presStyleCnt="0">
        <dgm:presLayoutVars>
          <dgm:dir/>
          <dgm:animLvl val="lvl"/>
          <dgm:resizeHandles val="exact"/>
        </dgm:presLayoutVars>
      </dgm:prSet>
      <dgm:spPr/>
      <dgm:t>
        <a:bodyPr/>
        <a:lstStyle/>
        <a:p>
          <a:pPr rtl="1"/>
          <a:endParaRPr lang="he-IL"/>
        </a:p>
      </dgm:t>
    </dgm:pt>
    <dgm:pt modelId="{4D66C633-1435-4F7A-AF15-82D999878C9A}" type="pres">
      <dgm:prSet presAssocID="{ABC94828-1D8F-40DE-A8D3-F8BDCEFB5794}" presName="composite" presStyleCnt="0"/>
      <dgm:spPr/>
    </dgm:pt>
    <dgm:pt modelId="{7F8759B2-B628-482C-AD4D-0C38BBD6A96C}" type="pres">
      <dgm:prSet presAssocID="{ABC94828-1D8F-40DE-A8D3-F8BDCEFB5794}" presName="parTx" presStyleLbl="alignNode1" presStyleIdx="0" presStyleCnt="3" custLinFactNeighborX="548">
        <dgm:presLayoutVars>
          <dgm:chMax val="0"/>
          <dgm:chPref val="0"/>
          <dgm:bulletEnabled val="1"/>
        </dgm:presLayoutVars>
      </dgm:prSet>
      <dgm:spPr/>
      <dgm:t>
        <a:bodyPr/>
        <a:lstStyle/>
        <a:p>
          <a:pPr rtl="1"/>
          <a:endParaRPr lang="he-IL"/>
        </a:p>
      </dgm:t>
    </dgm:pt>
    <dgm:pt modelId="{059C1CA6-AE04-4565-A076-0B86DA883ACC}" type="pres">
      <dgm:prSet presAssocID="{ABC94828-1D8F-40DE-A8D3-F8BDCEFB5794}" presName="desTx" presStyleLbl="alignAccFollowNode1" presStyleIdx="0" presStyleCnt="3" custLinFactX="100000" custLinFactNeighborX="128026" custLinFactNeighborY="3312">
        <dgm:presLayoutVars>
          <dgm:bulletEnabled val="1"/>
        </dgm:presLayoutVars>
      </dgm:prSet>
      <dgm:spPr/>
      <dgm:t>
        <a:bodyPr/>
        <a:lstStyle/>
        <a:p>
          <a:pPr rtl="1"/>
          <a:endParaRPr lang="he-IL"/>
        </a:p>
      </dgm:t>
    </dgm:pt>
    <dgm:pt modelId="{8F540A5A-A612-47DD-B79E-FBE1B0924B79}" type="pres">
      <dgm:prSet presAssocID="{944B2212-B974-4DCA-84C1-6F450C80A291}" presName="space" presStyleCnt="0"/>
      <dgm:spPr/>
    </dgm:pt>
    <dgm:pt modelId="{ABB5F0CD-DACD-4007-AEDD-195E9D60B42E}" type="pres">
      <dgm:prSet presAssocID="{7E62AF87-293F-4309-AA13-8A93297F2B1D}" presName="composite" presStyleCnt="0"/>
      <dgm:spPr/>
    </dgm:pt>
    <dgm:pt modelId="{5A19640E-B8DB-42F2-871A-A91032DB661A}" type="pres">
      <dgm:prSet presAssocID="{7E62AF87-293F-4309-AA13-8A93297F2B1D}" presName="parTx" presStyleLbl="alignNode1" presStyleIdx="1" presStyleCnt="3" custLinFactNeighborX="-2237" custLinFactNeighborY="-1528">
        <dgm:presLayoutVars>
          <dgm:chMax val="0"/>
          <dgm:chPref val="0"/>
          <dgm:bulletEnabled val="1"/>
        </dgm:presLayoutVars>
      </dgm:prSet>
      <dgm:spPr/>
      <dgm:t>
        <a:bodyPr/>
        <a:lstStyle/>
        <a:p>
          <a:pPr rtl="1"/>
          <a:endParaRPr lang="he-IL"/>
        </a:p>
      </dgm:t>
    </dgm:pt>
    <dgm:pt modelId="{5C46AE6D-EEB0-4F00-9BC0-0F3F994089BA}" type="pres">
      <dgm:prSet presAssocID="{7E62AF87-293F-4309-AA13-8A93297F2B1D}" presName="desTx" presStyleLbl="alignAccFollowNode1" presStyleIdx="1" presStyleCnt="3" custLinFactNeighborX="-2237" custLinFactNeighborY="43606">
        <dgm:presLayoutVars>
          <dgm:bulletEnabled val="1"/>
        </dgm:presLayoutVars>
      </dgm:prSet>
      <dgm:spPr/>
      <dgm:t>
        <a:bodyPr/>
        <a:lstStyle/>
        <a:p>
          <a:pPr rtl="1"/>
          <a:endParaRPr lang="he-IL"/>
        </a:p>
      </dgm:t>
    </dgm:pt>
    <dgm:pt modelId="{830FE8F5-AE72-4D98-B6BF-D957441C52A6}" type="pres">
      <dgm:prSet presAssocID="{58A95057-1EB0-459B-B701-BA18C01E7166}" presName="space" presStyleCnt="0"/>
      <dgm:spPr/>
    </dgm:pt>
    <dgm:pt modelId="{095C09A3-61E2-48BE-854A-5824B8195465}" type="pres">
      <dgm:prSet presAssocID="{1913E925-7C7D-4C10-9646-430F64525177}" presName="composite" presStyleCnt="0"/>
      <dgm:spPr/>
    </dgm:pt>
    <dgm:pt modelId="{52249DA0-43E2-408F-806B-210E6DE2D3C8}" type="pres">
      <dgm:prSet presAssocID="{1913E925-7C7D-4C10-9646-430F64525177}" presName="parTx" presStyleLbl="alignNode1" presStyleIdx="2" presStyleCnt="3">
        <dgm:presLayoutVars>
          <dgm:chMax val="0"/>
          <dgm:chPref val="0"/>
          <dgm:bulletEnabled val="1"/>
        </dgm:presLayoutVars>
      </dgm:prSet>
      <dgm:spPr/>
      <dgm:t>
        <a:bodyPr/>
        <a:lstStyle/>
        <a:p>
          <a:pPr rtl="1"/>
          <a:endParaRPr lang="he-IL"/>
        </a:p>
      </dgm:t>
    </dgm:pt>
    <dgm:pt modelId="{7392D3F0-7B3E-4F24-B129-A9E7977DF51F}" type="pres">
      <dgm:prSet presAssocID="{1913E925-7C7D-4C10-9646-430F64525177}" presName="desTx" presStyleLbl="alignAccFollowNode1" presStyleIdx="2" presStyleCnt="3" custLinFactX="-100000" custLinFactNeighborX="-127452" custLinFactNeighborY="43606">
        <dgm:presLayoutVars>
          <dgm:bulletEnabled val="1"/>
        </dgm:presLayoutVars>
      </dgm:prSet>
      <dgm:spPr/>
      <dgm:t>
        <a:bodyPr/>
        <a:lstStyle/>
        <a:p>
          <a:pPr rtl="1"/>
          <a:endParaRPr lang="he-IL"/>
        </a:p>
      </dgm:t>
    </dgm:pt>
  </dgm:ptLst>
  <dgm:cxnLst>
    <dgm:cxn modelId="{491D7FE5-449D-4A99-B8CB-9E47ACF96AFF}" srcId="{7E62AF87-293F-4309-AA13-8A93297F2B1D}" destId="{03E7DFD3-1A7D-4159-82C7-63C4C791C4FE}" srcOrd="5" destOrd="0" parTransId="{96C8DA3D-5263-4358-B406-C9521ACEA67D}" sibTransId="{CB6B8A64-4D4F-483E-BC73-7178B6FFBDD8}"/>
    <dgm:cxn modelId="{9E510140-3FF7-496C-A0B3-DDD6E3CE3186}" type="presOf" srcId="{CBD2291F-91FD-465F-941D-58DAFE7C74F3}" destId="{5C46AE6D-EEB0-4F00-9BC0-0F3F994089BA}" srcOrd="0" destOrd="2" presId="urn:microsoft.com/office/officeart/2005/8/layout/hList1"/>
    <dgm:cxn modelId="{2DC3030E-11AD-433C-8702-8A9E995E2911}" srcId="{7E62AF87-293F-4309-AA13-8A93297F2B1D}" destId="{C3697CE4-B74E-46FF-97E6-E69B956506C4}" srcOrd="4" destOrd="0" parTransId="{C79FC708-2D78-4F83-B485-AE301A8720BC}" sibTransId="{6317FFBA-C4B9-446E-B753-116DD2E83E4A}"/>
    <dgm:cxn modelId="{03712CE0-4787-4D77-87D9-75D5BBC568D2}" srcId="{1913E925-7C7D-4C10-9646-430F64525177}" destId="{26BC704F-C0C7-4AB8-8172-20A84F11F46B}" srcOrd="0" destOrd="0" parTransId="{F155C13C-C3AC-4F5D-9D7B-DFE235C76327}" sibTransId="{74AF8F67-BCEF-462F-AE20-47DDB80B3194}"/>
    <dgm:cxn modelId="{7C3D4490-8485-4B51-B4EB-513A4D7A8B74}" srcId="{7E62AF87-293F-4309-AA13-8A93297F2B1D}" destId="{AF8E77F2-3404-4A6C-80CE-030293B841BF}" srcOrd="0" destOrd="0" parTransId="{6298F187-E57E-42CC-880B-C8EF69274839}" sibTransId="{D5663BFF-9B74-49A2-9EEF-E6DC811A97E7}"/>
    <dgm:cxn modelId="{293DF690-4C0F-480E-A5F5-BE4007F6EA75}" type="presOf" srcId="{A0BEFCAE-35BF-4746-B841-97CBD890590C}" destId="{059C1CA6-AE04-4565-A076-0B86DA883ACC}" srcOrd="0" destOrd="1" presId="urn:microsoft.com/office/officeart/2005/8/layout/hList1"/>
    <dgm:cxn modelId="{27B9E41A-3649-4D98-877C-07D472C2B57A}" type="presOf" srcId="{D0C7290E-5879-4455-806B-D76D60B0CE06}" destId="{7392D3F0-7B3E-4F24-B129-A9E7977DF51F}" srcOrd="0" destOrd="2" presId="urn:microsoft.com/office/officeart/2005/8/layout/hList1"/>
    <dgm:cxn modelId="{238F3639-EA8C-4D3E-9F37-8688962F3A9F}" type="presOf" srcId="{C695A2A3-4C40-4D11-9238-D583E076E7BE}" destId="{7392D3F0-7B3E-4F24-B129-A9E7977DF51F}" srcOrd="0" destOrd="4" presId="urn:microsoft.com/office/officeart/2005/8/layout/hList1"/>
    <dgm:cxn modelId="{D3584C90-3207-4D5C-918F-500A5AAE16F3}" srcId="{ABC94828-1D8F-40DE-A8D3-F8BDCEFB5794}" destId="{6C3812E5-4709-4130-93DA-F85F89110505}" srcOrd="2" destOrd="0" parTransId="{D6A514C6-41B5-4D5F-8B6B-AFF3A800718D}" sibTransId="{9EC79876-EE71-4642-8BA2-82CEC4951450}"/>
    <dgm:cxn modelId="{424B148D-684F-4EB8-81B5-2C98A7455D53}" type="presOf" srcId="{E40D1402-6647-4482-9DFE-09C7D2D6F132}" destId="{7392D3F0-7B3E-4F24-B129-A9E7977DF51F}" srcOrd="0" destOrd="1" presId="urn:microsoft.com/office/officeart/2005/8/layout/hList1"/>
    <dgm:cxn modelId="{FEA05874-C05B-4C0E-B3F0-DF063FF1A412}" srcId="{99A059D5-332D-4980-B4B3-14D47333F076}" destId="{1913E925-7C7D-4C10-9646-430F64525177}" srcOrd="2" destOrd="0" parTransId="{12244F35-A253-4D19-BB91-11344568A18C}" sibTransId="{E0F88471-921F-4FDC-B1D0-B69E80746F3B}"/>
    <dgm:cxn modelId="{CE587709-A63F-4F8B-9109-23A2B544A66E}" srcId="{1913E925-7C7D-4C10-9646-430F64525177}" destId="{C695A2A3-4C40-4D11-9238-D583E076E7BE}" srcOrd="4" destOrd="0" parTransId="{5C391BE0-6158-46E5-ACCC-EA4C0DF48ABE}" sibTransId="{0D6A8BB9-6AE4-4B94-BD8B-160A676FB275}"/>
    <dgm:cxn modelId="{84DEC69C-BB4C-4DB6-A051-B55F3B1F0338}" type="presOf" srcId="{2B1005C1-F85B-40CC-A1B8-DCC3820D4FBB}" destId="{7392D3F0-7B3E-4F24-B129-A9E7977DF51F}" srcOrd="0" destOrd="3" presId="urn:microsoft.com/office/officeart/2005/8/layout/hList1"/>
    <dgm:cxn modelId="{10D17382-63E2-431A-A3D7-29F2E2381434}" srcId="{ABC94828-1D8F-40DE-A8D3-F8BDCEFB5794}" destId="{65356551-7884-4849-A5B9-EC3E00105139}" srcOrd="0" destOrd="0" parTransId="{076F38E9-B1F8-44E1-AA58-4C934A18CDEE}" sibTransId="{355FB8A9-3C87-4EBA-AD16-44CD4454C6A6}"/>
    <dgm:cxn modelId="{167A992D-3061-423B-9786-96388F726BDB}" srcId="{7E62AF87-293F-4309-AA13-8A93297F2B1D}" destId="{CBD2291F-91FD-465F-941D-58DAFE7C74F3}" srcOrd="2" destOrd="0" parTransId="{9465C784-E25E-4D56-8C00-2E77E41D7F88}" sibTransId="{E2C44960-2818-47F4-83B5-1695BFDAC86D}"/>
    <dgm:cxn modelId="{AEDC94EF-670C-47F2-A7A5-0DFDA92114FA}" type="presOf" srcId="{C3697CE4-B74E-46FF-97E6-E69B956506C4}" destId="{5C46AE6D-EEB0-4F00-9BC0-0F3F994089BA}" srcOrd="0" destOrd="4" presId="urn:microsoft.com/office/officeart/2005/8/layout/hList1"/>
    <dgm:cxn modelId="{CA6B6EEA-FB17-41E1-9CD4-F0171BDED318}" srcId="{1913E925-7C7D-4C10-9646-430F64525177}" destId="{2B1005C1-F85B-40CC-A1B8-DCC3820D4FBB}" srcOrd="3" destOrd="0" parTransId="{BFA9C2B1-0AE7-4BF9-9878-D9564883185F}" sibTransId="{0BEC8D54-4C94-4A61-A4E3-682D780CF796}"/>
    <dgm:cxn modelId="{5760E2B0-298F-4C71-84A8-95757B316C39}" srcId="{99A059D5-332D-4980-B4B3-14D47333F076}" destId="{ABC94828-1D8F-40DE-A8D3-F8BDCEFB5794}" srcOrd="0" destOrd="0" parTransId="{A7894318-8ECA-4567-A534-F719B9F5A990}" sibTransId="{944B2212-B974-4DCA-84C1-6F450C80A291}"/>
    <dgm:cxn modelId="{7578586E-08BB-485F-A605-C758022C7EB1}" type="presOf" srcId="{AF8E77F2-3404-4A6C-80CE-030293B841BF}" destId="{5C46AE6D-EEB0-4F00-9BC0-0F3F994089BA}" srcOrd="0" destOrd="0" presId="urn:microsoft.com/office/officeart/2005/8/layout/hList1"/>
    <dgm:cxn modelId="{A8FB92E9-8FB4-4429-AAD6-5DDA854DA20B}" type="presOf" srcId="{00932C0A-A92F-428A-95B2-3A60F0E93AD7}" destId="{059C1CA6-AE04-4565-A076-0B86DA883ACC}" srcOrd="0" destOrd="5" presId="urn:microsoft.com/office/officeart/2005/8/layout/hList1"/>
    <dgm:cxn modelId="{AC3B0337-075E-4139-A8BC-808D3B3C3A18}" srcId="{1913E925-7C7D-4C10-9646-430F64525177}" destId="{EFDC7932-8E19-4778-8D66-FAD8B3B0F0BB}" srcOrd="5" destOrd="0" parTransId="{E1F2ADE9-1B65-4A25-9822-AD83B08AECD8}" sibTransId="{F19AAD23-650A-4153-80A7-DBCF86C771CC}"/>
    <dgm:cxn modelId="{49B3258E-1FEF-43F2-9375-531791DADEEF}" srcId="{ABC94828-1D8F-40DE-A8D3-F8BDCEFB5794}" destId="{00932C0A-A92F-428A-95B2-3A60F0E93AD7}" srcOrd="5" destOrd="0" parTransId="{9241FC5E-FBBA-42F2-A8DA-935EE3F6CEAB}" sibTransId="{633847AF-C1F9-453B-AF26-CCB575B9B253}"/>
    <dgm:cxn modelId="{360689E9-814F-4774-8219-67D7A855167C}" type="presOf" srcId="{40062336-886E-4FFF-8B27-52A183C592FB}" destId="{5C46AE6D-EEB0-4F00-9BC0-0F3F994089BA}" srcOrd="0" destOrd="1" presId="urn:microsoft.com/office/officeart/2005/8/layout/hList1"/>
    <dgm:cxn modelId="{A65F40E8-D389-4D3B-A8F6-DB73E9ABDEBA}" type="presOf" srcId="{69378D8C-98E5-49D4-ACA9-D29695420AF8}" destId="{059C1CA6-AE04-4565-A076-0B86DA883ACC}" srcOrd="0" destOrd="4" presId="urn:microsoft.com/office/officeart/2005/8/layout/hList1"/>
    <dgm:cxn modelId="{63EDA84A-BE1C-47DA-81AB-F685E4B9DBE1}" type="presOf" srcId="{99A059D5-332D-4980-B4B3-14D47333F076}" destId="{A5ECD920-2049-4EA5-A706-2DE3DEF1522E}" srcOrd="0" destOrd="0" presId="urn:microsoft.com/office/officeart/2005/8/layout/hList1"/>
    <dgm:cxn modelId="{3E3F017F-C5EB-4D1B-BDFE-FEAD907B622C}" type="presOf" srcId="{03E7DFD3-1A7D-4159-82C7-63C4C791C4FE}" destId="{5C46AE6D-EEB0-4F00-9BC0-0F3F994089BA}" srcOrd="0" destOrd="5" presId="urn:microsoft.com/office/officeart/2005/8/layout/hList1"/>
    <dgm:cxn modelId="{77156ED4-85AA-4776-9251-E094862A1850}" type="presOf" srcId="{EFDC7932-8E19-4778-8D66-FAD8B3B0F0BB}" destId="{7392D3F0-7B3E-4F24-B129-A9E7977DF51F}" srcOrd="0" destOrd="5" presId="urn:microsoft.com/office/officeart/2005/8/layout/hList1"/>
    <dgm:cxn modelId="{9F3F93DE-C09F-4C31-B383-BAC1E76E5445}" type="presOf" srcId="{F7E40291-6871-4BFE-9A16-DD6A4B160FE8}" destId="{059C1CA6-AE04-4565-A076-0B86DA883ACC}" srcOrd="0" destOrd="3" presId="urn:microsoft.com/office/officeart/2005/8/layout/hList1"/>
    <dgm:cxn modelId="{DE4F8379-4481-4791-A8C3-B864D4E7BE9E}" srcId="{ABC94828-1D8F-40DE-A8D3-F8BDCEFB5794}" destId="{F7E40291-6871-4BFE-9A16-DD6A4B160FE8}" srcOrd="3" destOrd="0" parTransId="{DF6D10CB-2A1D-407D-B60F-0641B77A361E}" sibTransId="{2BDE4405-ADDF-47B7-8480-4C5AC621F09C}"/>
    <dgm:cxn modelId="{41293A7E-696B-41A4-B971-3724F6778848}" srcId="{7E62AF87-293F-4309-AA13-8A93297F2B1D}" destId="{6F1C1B39-B2BE-4B9A-8598-84C472E2BCBA}" srcOrd="3" destOrd="0" parTransId="{79D47BAE-16AD-4ECE-9C15-5A401B7C2A0B}" sibTransId="{27790749-911C-469E-855F-0C9438E0A7B6}"/>
    <dgm:cxn modelId="{FEEF3BF2-DD1E-4373-AC4F-F5DD0F193331}" srcId="{1913E925-7C7D-4C10-9646-430F64525177}" destId="{E40D1402-6647-4482-9DFE-09C7D2D6F132}" srcOrd="1" destOrd="0" parTransId="{E9170E61-9445-4C88-9F82-AC7E7A07B1B1}" sibTransId="{F6A3F2CB-3768-4136-BB78-ABC21815AAEF}"/>
    <dgm:cxn modelId="{81109E02-A9D3-4A65-B2D2-9E14889F308A}" srcId="{ABC94828-1D8F-40DE-A8D3-F8BDCEFB5794}" destId="{69378D8C-98E5-49D4-ACA9-D29695420AF8}" srcOrd="4" destOrd="0" parTransId="{2A45CAF5-22A8-408E-B8BB-7B5FD56E15F3}" sibTransId="{EA3C7A16-03FB-4E0C-9934-6B4631AAC688}"/>
    <dgm:cxn modelId="{32AFFDA6-A3D4-4FF3-AE9C-87B458D85ED1}" type="presOf" srcId="{26BC704F-C0C7-4AB8-8172-20A84F11F46B}" destId="{7392D3F0-7B3E-4F24-B129-A9E7977DF51F}" srcOrd="0" destOrd="0" presId="urn:microsoft.com/office/officeart/2005/8/layout/hList1"/>
    <dgm:cxn modelId="{032FBC6B-D17C-4A1E-9698-4A1577400DDA}" type="presOf" srcId="{6F1C1B39-B2BE-4B9A-8598-84C472E2BCBA}" destId="{5C46AE6D-EEB0-4F00-9BC0-0F3F994089BA}" srcOrd="0" destOrd="3" presId="urn:microsoft.com/office/officeart/2005/8/layout/hList1"/>
    <dgm:cxn modelId="{8149324C-35E0-4122-B36D-3540BF8C3A72}" srcId="{7E62AF87-293F-4309-AA13-8A93297F2B1D}" destId="{40062336-886E-4FFF-8B27-52A183C592FB}" srcOrd="1" destOrd="0" parTransId="{6F3C3447-D6B6-4EF4-966D-813E8D18473E}" sibTransId="{D255D8C2-A1B2-4E24-B677-D78F9E1C5FCE}"/>
    <dgm:cxn modelId="{EFAB9A94-BAEE-4929-A546-5714EE414513}" type="presOf" srcId="{7E62AF87-293F-4309-AA13-8A93297F2B1D}" destId="{5A19640E-B8DB-42F2-871A-A91032DB661A}" srcOrd="0" destOrd="0" presId="urn:microsoft.com/office/officeart/2005/8/layout/hList1"/>
    <dgm:cxn modelId="{FBCB9D0C-92C9-4FAC-A048-AFA66F70F1D7}" srcId="{99A059D5-332D-4980-B4B3-14D47333F076}" destId="{7E62AF87-293F-4309-AA13-8A93297F2B1D}" srcOrd="1" destOrd="0" parTransId="{9C349395-C851-483C-81D7-B3953768F08C}" sibTransId="{58A95057-1EB0-459B-B701-BA18C01E7166}"/>
    <dgm:cxn modelId="{6BCEED9E-43C2-4E78-A64F-7B6A9B3098A1}" type="presOf" srcId="{ABC94828-1D8F-40DE-A8D3-F8BDCEFB5794}" destId="{7F8759B2-B628-482C-AD4D-0C38BBD6A96C}" srcOrd="0" destOrd="0" presId="urn:microsoft.com/office/officeart/2005/8/layout/hList1"/>
    <dgm:cxn modelId="{0747BE4D-BE08-44E5-93A7-44259CA616B6}" type="presOf" srcId="{1913E925-7C7D-4C10-9646-430F64525177}" destId="{52249DA0-43E2-408F-806B-210E6DE2D3C8}" srcOrd="0" destOrd="0" presId="urn:microsoft.com/office/officeart/2005/8/layout/hList1"/>
    <dgm:cxn modelId="{7D91E000-AF35-47CB-9781-E15063B70DE0}" type="presOf" srcId="{6C3812E5-4709-4130-93DA-F85F89110505}" destId="{059C1CA6-AE04-4565-A076-0B86DA883ACC}" srcOrd="0" destOrd="2" presId="urn:microsoft.com/office/officeart/2005/8/layout/hList1"/>
    <dgm:cxn modelId="{BB55CB74-7479-4A0A-AF6B-AF6131587CCE}" srcId="{1913E925-7C7D-4C10-9646-430F64525177}" destId="{D0C7290E-5879-4455-806B-D76D60B0CE06}" srcOrd="2" destOrd="0" parTransId="{7ACDBB8D-EA07-44A7-AF7A-F2CA9E54DFDD}" sibTransId="{1AECB634-1A4E-4045-85F1-18CC2F9270EF}"/>
    <dgm:cxn modelId="{3492ACDF-8A6C-406B-9341-8211D3ABCE25}" type="presOf" srcId="{65356551-7884-4849-A5B9-EC3E00105139}" destId="{059C1CA6-AE04-4565-A076-0B86DA883ACC}" srcOrd="0" destOrd="0" presId="urn:microsoft.com/office/officeart/2005/8/layout/hList1"/>
    <dgm:cxn modelId="{A1A1EBA5-B993-46CB-9EAF-AC7B347EC40E}" srcId="{ABC94828-1D8F-40DE-A8D3-F8BDCEFB5794}" destId="{A0BEFCAE-35BF-4746-B841-97CBD890590C}" srcOrd="1" destOrd="0" parTransId="{6AA9D408-726F-46A1-8567-46F5B8BED886}" sibTransId="{0EBE9603-CAAF-4639-A748-7A17E938D233}"/>
    <dgm:cxn modelId="{8F8BC0B1-7F86-4152-A86D-14C9EBA03D1F}" type="presParOf" srcId="{A5ECD920-2049-4EA5-A706-2DE3DEF1522E}" destId="{4D66C633-1435-4F7A-AF15-82D999878C9A}" srcOrd="0" destOrd="0" presId="urn:microsoft.com/office/officeart/2005/8/layout/hList1"/>
    <dgm:cxn modelId="{9DB3756F-18E6-40E7-8A36-0EAB5BB682C3}" type="presParOf" srcId="{4D66C633-1435-4F7A-AF15-82D999878C9A}" destId="{7F8759B2-B628-482C-AD4D-0C38BBD6A96C}" srcOrd="0" destOrd="0" presId="urn:microsoft.com/office/officeart/2005/8/layout/hList1"/>
    <dgm:cxn modelId="{EA86B21F-712A-4C25-ADF0-AACD5879930A}" type="presParOf" srcId="{4D66C633-1435-4F7A-AF15-82D999878C9A}" destId="{059C1CA6-AE04-4565-A076-0B86DA883ACC}" srcOrd="1" destOrd="0" presId="urn:microsoft.com/office/officeart/2005/8/layout/hList1"/>
    <dgm:cxn modelId="{8C02D735-0AFF-4EAD-859D-1D69AF6190F9}" type="presParOf" srcId="{A5ECD920-2049-4EA5-A706-2DE3DEF1522E}" destId="{8F540A5A-A612-47DD-B79E-FBE1B0924B79}" srcOrd="1" destOrd="0" presId="urn:microsoft.com/office/officeart/2005/8/layout/hList1"/>
    <dgm:cxn modelId="{17D5DA87-AA14-496D-85C0-6CF755A98693}" type="presParOf" srcId="{A5ECD920-2049-4EA5-A706-2DE3DEF1522E}" destId="{ABB5F0CD-DACD-4007-AEDD-195E9D60B42E}" srcOrd="2" destOrd="0" presId="urn:microsoft.com/office/officeart/2005/8/layout/hList1"/>
    <dgm:cxn modelId="{3573817C-9E54-4AAF-9B42-356DA720ED6B}" type="presParOf" srcId="{ABB5F0CD-DACD-4007-AEDD-195E9D60B42E}" destId="{5A19640E-B8DB-42F2-871A-A91032DB661A}" srcOrd="0" destOrd="0" presId="urn:microsoft.com/office/officeart/2005/8/layout/hList1"/>
    <dgm:cxn modelId="{D3C8F9D0-5B5C-4C92-B1A2-2B58C4CD4876}" type="presParOf" srcId="{ABB5F0CD-DACD-4007-AEDD-195E9D60B42E}" destId="{5C46AE6D-EEB0-4F00-9BC0-0F3F994089BA}" srcOrd="1" destOrd="0" presId="urn:microsoft.com/office/officeart/2005/8/layout/hList1"/>
    <dgm:cxn modelId="{6A0B1596-2D2E-4595-A6B1-3A3B68DF1BC4}" type="presParOf" srcId="{A5ECD920-2049-4EA5-A706-2DE3DEF1522E}" destId="{830FE8F5-AE72-4D98-B6BF-D957441C52A6}" srcOrd="3" destOrd="0" presId="urn:microsoft.com/office/officeart/2005/8/layout/hList1"/>
    <dgm:cxn modelId="{E7BF7F6D-AEBC-40A0-9B1C-8FA991B53741}" type="presParOf" srcId="{A5ECD920-2049-4EA5-A706-2DE3DEF1522E}" destId="{095C09A3-61E2-48BE-854A-5824B8195465}" srcOrd="4" destOrd="0" presId="urn:microsoft.com/office/officeart/2005/8/layout/hList1"/>
    <dgm:cxn modelId="{7749349D-9DCA-41D1-BED1-48D601954A72}" type="presParOf" srcId="{095C09A3-61E2-48BE-854A-5824B8195465}" destId="{52249DA0-43E2-408F-806B-210E6DE2D3C8}" srcOrd="0" destOrd="0" presId="urn:microsoft.com/office/officeart/2005/8/layout/hList1"/>
    <dgm:cxn modelId="{DE3CB4A4-2041-4709-AAEF-721DD3F58B0B}" type="presParOf" srcId="{095C09A3-61E2-48BE-854A-5824B8195465}" destId="{7392D3F0-7B3E-4F24-B129-A9E7977DF51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2725" y="0"/>
            <a:ext cx="3076575" cy="512763"/>
          </a:xfrm>
          <a:prstGeom prst="rect">
            <a:avLst/>
          </a:prstGeom>
        </p:spPr>
        <p:txBody>
          <a:bodyPr vert="horz" lIns="91440" tIns="45720" rIns="91440" bIns="45720" rtlCol="1"/>
          <a:lstStyle>
            <a:lvl1pPr algn="r" rtl="1" eaLnBrk="1" hangingPunct="1">
              <a:defRPr sz="1200">
                <a:latin typeface="Arial" charset="0"/>
                <a:cs typeface="Arial" charset="0"/>
              </a:defRPr>
            </a:lvl1pPr>
          </a:lstStyle>
          <a:p>
            <a:pPr>
              <a:defRPr/>
            </a:pPr>
            <a:endParaRPr lang="he-IL"/>
          </a:p>
        </p:txBody>
      </p:sp>
      <p:sp>
        <p:nvSpPr>
          <p:cNvPr id="3" name="מציין מיקום של תאריך 2"/>
          <p:cNvSpPr>
            <a:spLocks noGrp="1"/>
          </p:cNvSpPr>
          <p:nvPr>
            <p:ph type="dt" sz="quarter" idx="1"/>
          </p:nvPr>
        </p:nvSpPr>
        <p:spPr>
          <a:xfrm>
            <a:off x="1588" y="0"/>
            <a:ext cx="3076575" cy="512763"/>
          </a:xfrm>
          <a:prstGeom prst="rect">
            <a:avLst/>
          </a:prstGeom>
        </p:spPr>
        <p:txBody>
          <a:bodyPr vert="horz" lIns="91440" tIns="45720" rIns="91440" bIns="45720" rtlCol="1"/>
          <a:lstStyle>
            <a:lvl1pPr algn="l" rtl="1" eaLnBrk="1" hangingPunct="1">
              <a:defRPr sz="1200">
                <a:latin typeface="Arial" charset="0"/>
                <a:cs typeface="Arial" charset="0"/>
              </a:defRPr>
            </a:lvl1pPr>
          </a:lstStyle>
          <a:p>
            <a:pPr>
              <a:defRPr/>
            </a:pPr>
            <a:fld id="{E96F68E9-5593-4FCE-93C3-936C1353DB6C}" type="datetime10">
              <a:rPr lang="he-IL"/>
              <a:pPr>
                <a:defRPr/>
              </a:pPr>
              <a:t>פברואר 21</a:t>
            </a:fld>
            <a:endParaRPr lang="he-IL"/>
          </a:p>
        </p:txBody>
      </p:sp>
      <p:sp>
        <p:nvSpPr>
          <p:cNvPr id="4" name="מציין מיקום של כותרת תחתונה 3"/>
          <p:cNvSpPr>
            <a:spLocks noGrp="1"/>
          </p:cNvSpPr>
          <p:nvPr>
            <p:ph type="ftr" sz="quarter" idx="2"/>
          </p:nvPr>
        </p:nvSpPr>
        <p:spPr>
          <a:xfrm>
            <a:off x="4022725" y="9721850"/>
            <a:ext cx="3076575" cy="512763"/>
          </a:xfrm>
          <a:prstGeom prst="rect">
            <a:avLst/>
          </a:prstGeom>
        </p:spPr>
        <p:txBody>
          <a:bodyPr vert="horz" lIns="91440" tIns="45720" rIns="91440" bIns="45720" rtlCol="1" anchor="b"/>
          <a:lstStyle>
            <a:lvl1pPr algn="r" rtl="1" eaLnBrk="1" hangingPunct="1">
              <a:defRPr sz="1200">
                <a:latin typeface="Arial" charset="0"/>
                <a:cs typeface="Arial" charset="0"/>
              </a:defRPr>
            </a:lvl1pPr>
          </a:lstStyle>
          <a:p>
            <a:pPr>
              <a:defRPr/>
            </a:pPr>
            <a:endParaRPr lang="he-IL"/>
          </a:p>
        </p:txBody>
      </p:sp>
      <p:sp>
        <p:nvSpPr>
          <p:cNvPr id="5" name="מציין מיקום של מספר שקופית 4"/>
          <p:cNvSpPr>
            <a:spLocks noGrp="1"/>
          </p:cNvSpPr>
          <p:nvPr>
            <p:ph type="sldNum" sz="quarter" idx="3"/>
          </p:nvPr>
        </p:nvSpPr>
        <p:spPr>
          <a:xfrm>
            <a:off x="1588" y="9721850"/>
            <a:ext cx="3076575" cy="512763"/>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5CE3BDC1-8BEB-4A32-8117-5B354E37AF6C}" type="slidenum">
              <a:rPr lang="he-IL" altLang="he-IL"/>
              <a:pPr>
                <a:defRPr/>
              </a:pPr>
              <a:t>‹#›</a:t>
            </a:fld>
            <a:endParaRPr lang="he-IL" altLang="he-IL"/>
          </a:p>
        </p:txBody>
      </p:sp>
    </p:spTree>
    <p:extLst>
      <p:ext uri="{BB962C8B-B14F-4D97-AF65-F5344CB8AC3E}">
        <p14:creationId xmlns:p14="http://schemas.microsoft.com/office/powerpoint/2010/main" val="34212145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rtl="1"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rtl="1" eaLnBrk="1" hangingPunct="1">
              <a:defRPr sz="1200">
                <a:latin typeface="Arial" charset="0"/>
                <a:cs typeface="Arial" charset="0"/>
              </a:defRPr>
            </a:lvl1pPr>
          </a:lstStyle>
          <a:p>
            <a:pPr>
              <a:defRPr/>
            </a:pPr>
            <a:fld id="{139FC470-E7AA-45B0-9AB2-763D3AB3937A}" type="datetime10">
              <a:rPr lang="he-IL"/>
              <a:pPr>
                <a:defRPr/>
              </a:pPr>
              <a:t>פברואר 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rtl="1"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smtClean="0"/>
            </a:lvl1pPr>
          </a:lstStyle>
          <a:p>
            <a:pPr>
              <a:defRPr/>
            </a:pPr>
            <a:fld id="{4EED8E11-E7BB-4F31-A8A1-1452AAF4CAD3}" type="slidenum">
              <a:rPr lang="en-US" altLang="he-IL"/>
              <a:pPr>
                <a:defRPr/>
              </a:pPr>
              <a:t>‹#›</a:t>
            </a:fld>
            <a:endParaRPr lang="en-US" altLang="he-IL"/>
          </a:p>
        </p:txBody>
      </p:sp>
    </p:spTree>
    <p:extLst>
      <p:ext uri="{BB962C8B-B14F-4D97-AF65-F5344CB8AC3E}">
        <p14:creationId xmlns:p14="http://schemas.microsoft.com/office/powerpoint/2010/main" val="190165238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תמונת שקופית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Tree>
    <p:extLst>
      <p:ext uri="{BB962C8B-B14F-4D97-AF65-F5344CB8AC3E}">
        <p14:creationId xmlns:p14="http://schemas.microsoft.com/office/powerpoint/2010/main" val="157677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A45FCA65-0624-4E4D-A7D5-AB0947E87084}" type="slidenum">
              <a:rPr lang="he-IL" altLang="he-IL"/>
              <a:pPr>
                <a:defRPr/>
              </a:pPr>
              <a:t>‹#›</a:t>
            </a:fld>
            <a:endParaRPr lang="en-US" altLang="he-IL"/>
          </a:p>
        </p:txBody>
      </p:sp>
    </p:spTree>
    <p:extLst>
      <p:ext uri="{BB962C8B-B14F-4D97-AF65-F5344CB8AC3E}">
        <p14:creationId xmlns:p14="http://schemas.microsoft.com/office/powerpoint/2010/main" val="185051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6164D05F-DFC1-414B-872C-2BB5554EF3FF}" type="slidenum">
              <a:rPr lang="he-IL" altLang="he-IL"/>
              <a:pPr>
                <a:defRPr/>
              </a:pPr>
              <a:t>‹#›</a:t>
            </a:fld>
            <a:endParaRPr lang="en-US" altLang="he-IL"/>
          </a:p>
        </p:txBody>
      </p:sp>
    </p:spTree>
    <p:extLst>
      <p:ext uri="{BB962C8B-B14F-4D97-AF65-F5344CB8AC3E}">
        <p14:creationId xmlns:p14="http://schemas.microsoft.com/office/powerpoint/2010/main" val="318482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451AB89B-F872-4A39-A593-B9C95F604A3F}" type="slidenum">
              <a:rPr lang="he-IL" altLang="he-IL"/>
              <a:pPr>
                <a:defRPr/>
              </a:pPr>
              <a:t>‹#›</a:t>
            </a:fld>
            <a:endParaRPr lang="en-US" altLang="he-IL"/>
          </a:p>
        </p:txBody>
      </p:sp>
    </p:spTree>
    <p:extLst>
      <p:ext uri="{BB962C8B-B14F-4D97-AF65-F5344CB8AC3E}">
        <p14:creationId xmlns:p14="http://schemas.microsoft.com/office/powerpoint/2010/main" val="369317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66B56942-0E06-461C-AC8B-FF89E2058AFA}" type="slidenum">
              <a:rPr lang="he-IL" altLang="he-IL"/>
              <a:pPr>
                <a:defRPr/>
              </a:pPr>
              <a:t>‹#›</a:t>
            </a:fld>
            <a:endParaRPr lang="en-US" altLang="he-IL"/>
          </a:p>
        </p:txBody>
      </p:sp>
    </p:spTree>
    <p:extLst>
      <p:ext uri="{BB962C8B-B14F-4D97-AF65-F5344CB8AC3E}">
        <p14:creationId xmlns:p14="http://schemas.microsoft.com/office/powerpoint/2010/main" val="373510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F3020D27-17E7-44CD-954E-6AF0C00653A3}" type="slidenum">
              <a:rPr lang="he-IL" altLang="he-IL"/>
              <a:pPr>
                <a:defRPr/>
              </a:pPr>
              <a:t>‹#›</a:t>
            </a:fld>
            <a:endParaRPr lang="en-US" altLang="he-IL"/>
          </a:p>
        </p:txBody>
      </p:sp>
    </p:spTree>
    <p:extLst>
      <p:ext uri="{BB962C8B-B14F-4D97-AF65-F5344CB8AC3E}">
        <p14:creationId xmlns:p14="http://schemas.microsoft.com/office/powerpoint/2010/main" val="173455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E6180A70-C513-4E33-A429-E6E7351327B5}" type="slidenum">
              <a:rPr lang="he-IL" altLang="he-IL"/>
              <a:pPr>
                <a:defRPr/>
              </a:pPr>
              <a:t>‹#›</a:t>
            </a:fld>
            <a:endParaRPr lang="en-US" altLang="he-IL"/>
          </a:p>
        </p:txBody>
      </p:sp>
    </p:spTree>
    <p:extLst>
      <p:ext uri="{BB962C8B-B14F-4D97-AF65-F5344CB8AC3E}">
        <p14:creationId xmlns:p14="http://schemas.microsoft.com/office/powerpoint/2010/main" val="54587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3"/>
          <p:cNvSpPr>
            <a:spLocks noGrp="1"/>
          </p:cNvSpPr>
          <p:nvPr>
            <p:ph type="dt" sz="half" idx="10"/>
          </p:nvPr>
        </p:nvSpPr>
        <p:spPr/>
        <p:txBody>
          <a:bodyPr/>
          <a:lstStyle>
            <a:lvl1pPr>
              <a:defRPr/>
            </a:lvl1pPr>
          </a:lstStyle>
          <a:p>
            <a:pPr>
              <a:defRPr/>
            </a:pPr>
            <a:endParaRPr lang="en-US"/>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p:cNvSpPr>
            <a:spLocks noGrp="1"/>
          </p:cNvSpPr>
          <p:nvPr>
            <p:ph type="sldNum" sz="quarter" idx="12"/>
          </p:nvPr>
        </p:nvSpPr>
        <p:spPr/>
        <p:txBody>
          <a:bodyPr/>
          <a:lstStyle>
            <a:lvl1pPr>
              <a:defRPr/>
            </a:lvl1pPr>
          </a:lstStyle>
          <a:p>
            <a:pPr>
              <a:defRPr/>
            </a:pPr>
            <a:fld id="{73D48804-3F1D-45B6-9ADA-1082A2170905}" type="slidenum">
              <a:rPr lang="he-IL" altLang="he-IL"/>
              <a:pPr>
                <a:defRPr/>
              </a:pPr>
              <a:t>‹#›</a:t>
            </a:fld>
            <a:endParaRPr lang="en-US" altLang="he-IL"/>
          </a:p>
        </p:txBody>
      </p:sp>
    </p:spTree>
    <p:extLst>
      <p:ext uri="{BB962C8B-B14F-4D97-AF65-F5344CB8AC3E}">
        <p14:creationId xmlns:p14="http://schemas.microsoft.com/office/powerpoint/2010/main" val="351658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3"/>
          <p:cNvSpPr>
            <a:spLocks noGrp="1"/>
          </p:cNvSpPr>
          <p:nvPr>
            <p:ph type="dt" sz="half" idx="10"/>
          </p:nvPr>
        </p:nvSpPr>
        <p:spPr/>
        <p:txBody>
          <a:bodyPr/>
          <a:lstStyle>
            <a:lvl1pPr>
              <a:defRPr/>
            </a:lvl1pPr>
          </a:lstStyle>
          <a:p>
            <a:pPr>
              <a:defRPr/>
            </a:pPr>
            <a:endParaRPr lang="en-US"/>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p:cNvSpPr>
            <a:spLocks noGrp="1"/>
          </p:cNvSpPr>
          <p:nvPr>
            <p:ph type="sldNum" sz="quarter" idx="12"/>
          </p:nvPr>
        </p:nvSpPr>
        <p:spPr/>
        <p:txBody>
          <a:bodyPr/>
          <a:lstStyle>
            <a:lvl1pPr>
              <a:defRPr/>
            </a:lvl1pPr>
          </a:lstStyle>
          <a:p>
            <a:pPr>
              <a:defRPr/>
            </a:pPr>
            <a:fld id="{D5B23A67-891B-472A-8026-7B6A86716640}" type="slidenum">
              <a:rPr lang="he-IL" altLang="he-IL"/>
              <a:pPr>
                <a:defRPr/>
              </a:pPr>
              <a:t>‹#›</a:t>
            </a:fld>
            <a:endParaRPr lang="en-US" altLang="he-IL"/>
          </a:p>
        </p:txBody>
      </p:sp>
    </p:spTree>
    <p:extLst>
      <p:ext uri="{BB962C8B-B14F-4D97-AF65-F5344CB8AC3E}">
        <p14:creationId xmlns:p14="http://schemas.microsoft.com/office/powerpoint/2010/main" val="321630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en-US"/>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p:cNvSpPr>
            <a:spLocks noGrp="1"/>
          </p:cNvSpPr>
          <p:nvPr>
            <p:ph type="sldNum" sz="quarter" idx="12"/>
          </p:nvPr>
        </p:nvSpPr>
        <p:spPr/>
        <p:txBody>
          <a:bodyPr/>
          <a:lstStyle>
            <a:lvl1pPr>
              <a:defRPr/>
            </a:lvl1pPr>
          </a:lstStyle>
          <a:p>
            <a:pPr>
              <a:defRPr/>
            </a:pPr>
            <a:fld id="{45C6C72D-43E2-4C7E-AC6D-EF8C96341286}" type="slidenum">
              <a:rPr lang="he-IL" altLang="he-IL"/>
              <a:pPr>
                <a:defRPr/>
              </a:pPr>
              <a:t>‹#›</a:t>
            </a:fld>
            <a:endParaRPr lang="en-US" altLang="he-IL"/>
          </a:p>
        </p:txBody>
      </p:sp>
    </p:spTree>
    <p:extLst>
      <p:ext uri="{BB962C8B-B14F-4D97-AF65-F5344CB8AC3E}">
        <p14:creationId xmlns:p14="http://schemas.microsoft.com/office/powerpoint/2010/main" val="212075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D3A9CED8-5B65-4F5B-9D98-60056FB231D1}" type="slidenum">
              <a:rPr lang="he-IL" altLang="he-IL"/>
              <a:pPr>
                <a:defRPr/>
              </a:pPr>
              <a:t>‹#›</a:t>
            </a:fld>
            <a:endParaRPr lang="en-US" altLang="he-IL"/>
          </a:p>
        </p:txBody>
      </p:sp>
    </p:spTree>
    <p:extLst>
      <p:ext uri="{BB962C8B-B14F-4D97-AF65-F5344CB8AC3E}">
        <p14:creationId xmlns:p14="http://schemas.microsoft.com/office/powerpoint/2010/main" val="241704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38382F2A-D11C-4D89-8341-12D83E7CC189}" type="slidenum">
              <a:rPr lang="he-IL" altLang="he-IL"/>
              <a:pPr>
                <a:defRPr/>
              </a:pPr>
              <a:t>‹#›</a:t>
            </a:fld>
            <a:endParaRPr lang="en-US" altLang="he-IL"/>
          </a:p>
        </p:txBody>
      </p:sp>
    </p:spTree>
    <p:extLst>
      <p:ext uri="{BB962C8B-B14F-4D97-AF65-F5344CB8AC3E}">
        <p14:creationId xmlns:p14="http://schemas.microsoft.com/office/powerpoint/2010/main" val="359485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4F8B899B-9956-497D-9F96-701432F0BB4B}" type="slidenum">
              <a:rPr lang="he-IL" altLang="he-IL"/>
              <a:pPr>
                <a:defRPr/>
              </a:pPr>
              <a:t>‹#›</a:t>
            </a:fld>
            <a:endParaRPr lang="en-US" altLang="he-IL"/>
          </a:p>
        </p:txBody>
      </p:sp>
      <p:pic>
        <p:nvPicPr>
          <p:cNvPr id="1031" name="Picture 2" descr="S:\i-stock downloads\iStock_000050005610Large.jpg"/>
          <p:cNvPicPr>
            <a:picLocks noChangeAspect="1" noChangeArrowheads="1"/>
          </p:cNvPicPr>
          <p:nvPr/>
        </p:nvPicPr>
        <p:blipFill>
          <a:blip r:embed="rId13">
            <a:extLst>
              <a:ext uri="{28A0092B-C50C-407E-A947-70E740481C1C}">
                <a14:useLocalDpi xmlns:a14="http://schemas.microsoft.com/office/drawing/2010/main" val="0"/>
              </a:ext>
            </a:extLst>
          </a:blip>
          <a:srcRect l="33862" t="2914" r="66" b="82272"/>
          <a:stretch>
            <a:fillRect/>
          </a:stretch>
        </p:blipFill>
        <p:spPr bwMode="auto">
          <a:xfrm>
            <a:off x="0" y="72866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0" y="1628775"/>
            <a:ext cx="9144000" cy="215900"/>
          </a:xfrm>
          <a:prstGeom prst="rect">
            <a:avLst/>
          </a:prstGeom>
          <a:solidFill>
            <a:schemeClr val="bg1">
              <a:lumMod val="50000"/>
            </a:schemeClr>
          </a:solidFill>
        </p:spPr>
        <p:txBody>
          <a:bodyPr rtlCol="1">
            <a:spAutoFit/>
          </a:bodyPr>
          <a:lstStyle/>
          <a:p>
            <a:pPr>
              <a:defRPr/>
            </a:pPr>
            <a:endParaRPr lang="he-IL" dirty="0"/>
          </a:p>
        </p:txBody>
      </p:sp>
      <p:pic>
        <p:nvPicPr>
          <p:cNvPr id="1033" name="תמונה 5"/>
          <p:cNvPicPr>
            <a:picLocks noChangeAspect="1"/>
          </p:cNvPicPr>
          <p:nvPr/>
        </p:nvPicPr>
        <p:blipFill>
          <a:blip r:embed="rId14">
            <a:extLst>
              <a:ext uri="{28A0092B-C50C-407E-A947-70E740481C1C}">
                <a14:useLocalDpi xmlns:a14="http://schemas.microsoft.com/office/drawing/2010/main" val="0"/>
              </a:ext>
            </a:extLst>
          </a:blip>
          <a:srcRect r="16089"/>
          <a:stretch>
            <a:fillRect/>
          </a:stretch>
        </p:blipFill>
        <p:spPr bwMode="auto">
          <a:xfrm>
            <a:off x="201613" y="188913"/>
            <a:ext cx="23749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תמונה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15875"/>
            <a:ext cx="13684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431800" y="4194175"/>
            <a:ext cx="8704263" cy="1752600"/>
          </a:xfrm>
          <a:ln w="38100" cmpd="thinThick"/>
        </p:spPr>
        <p:txBody>
          <a:bodyPr rtlCol="1">
            <a:normAutofit fontScale="92500" lnSpcReduction="10000"/>
          </a:bodyPr>
          <a:lstStyle/>
          <a:p>
            <a:pPr eaLnBrk="1" fontAlgn="auto" hangingPunct="1">
              <a:spcAft>
                <a:spcPts val="0"/>
              </a:spcAft>
              <a:defRPr/>
            </a:pPr>
            <a:r>
              <a:rPr lang="he-IL" sz="4000" b="1" dirty="0">
                <a:solidFill>
                  <a:schemeClr val="tx2"/>
                </a:solidFill>
                <a:cs typeface="ElegantiMedium" pitchFamily="2" charset="-79"/>
              </a:rPr>
              <a:t>תכנית הפרקטיקום בתכנון פיננסי לשנת 2021</a:t>
            </a:r>
          </a:p>
          <a:p>
            <a:pPr eaLnBrk="1" fontAlgn="auto" hangingPunct="1">
              <a:spcAft>
                <a:spcPts val="0"/>
              </a:spcAft>
              <a:defRPr/>
            </a:pPr>
            <a:r>
              <a:rPr lang="he-IL" sz="4000" b="1" dirty="0">
                <a:solidFill>
                  <a:schemeClr val="tx2"/>
                </a:solidFill>
                <a:cs typeface="ElegantiMedium" pitchFamily="2" charset="-79"/>
              </a:rPr>
              <a:t>יוצאת לדרך</a:t>
            </a:r>
            <a:endParaRPr lang="en-US" sz="4000" b="1" dirty="0">
              <a:solidFill>
                <a:schemeClr val="tx2"/>
              </a:solidFill>
              <a:cs typeface="ElegantiMedium" pitchFamily="2" charset="-79"/>
            </a:endParaRPr>
          </a:p>
          <a:p>
            <a:pPr eaLnBrk="1" fontAlgn="auto" hangingPunct="1">
              <a:spcAft>
                <a:spcPts val="0"/>
              </a:spcAft>
              <a:defRPr/>
            </a:pPr>
            <a:r>
              <a:rPr lang="he-IL" b="1" dirty="0">
                <a:solidFill>
                  <a:schemeClr val="bg1">
                    <a:lumMod val="50000"/>
                  </a:schemeClr>
                </a:solidFill>
                <a:cs typeface="ElegantiMedium" pitchFamily="2" charset="-79"/>
              </a:rPr>
              <a:t>מנחה </a:t>
            </a:r>
            <a:r>
              <a:rPr lang="he-IL" b="1" dirty="0" err="1">
                <a:solidFill>
                  <a:schemeClr val="bg1">
                    <a:lumMod val="50000"/>
                  </a:schemeClr>
                </a:solidFill>
                <a:cs typeface="ElegantiMedium" pitchFamily="2" charset="-79"/>
              </a:rPr>
              <a:t>התכנית</a:t>
            </a:r>
            <a:r>
              <a:rPr lang="he-IL" b="1" dirty="0">
                <a:solidFill>
                  <a:schemeClr val="bg1">
                    <a:lumMod val="50000"/>
                  </a:schemeClr>
                </a:solidFill>
                <a:cs typeface="ElegantiMedium" pitchFamily="2" charset="-79"/>
              </a:rPr>
              <a:t>: משה חסון</a:t>
            </a:r>
            <a:endParaRPr lang="en-US" b="1" dirty="0">
              <a:solidFill>
                <a:schemeClr val="bg1">
                  <a:lumMod val="50000"/>
                </a:schemeClr>
              </a:solidFill>
              <a:cs typeface="ElegantiMedium" pitchFamily="2" charset="-79"/>
            </a:endParaRPr>
          </a:p>
        </p:txBody>
      </p:sp>
      <p:sp>
        <p:nvSpPr>
          <p:cNvPr id="7" name="TextBox 6"/>
          <p:cNvSpPr txBox="1"/>
          <p:nvPr/>
        </p:nvSpPr>
        <p:spPr>
          <a:xfrm>
            <a:off x="0" y="3676650"/>
            <a:ext cx="9144000" cy="179388"/>
          </a:xfrm>
          <a:prstGeom prst="rect">
            <a:avLst/>
          </a:prstGeom>
          <a:solidFill>
            <a:schemeClr val="bg1">
              <a:lumMod val="50000"/>
            </a:schemeClr>
          </a:solidFill>
        </p:spPr>
        <p:txBody>
          <a:bodyPr rtlCol="1">
            <a:spAutoFit/>
          </a:bodyPr>
          <a:lstStyle/>
          <a:p>
            <a:pPr>
              <a:defRPr/>
            </a:pPr>
            <a:endParaRPr lang="he-IL" dirty="0"/>
          </a:p>
        </p:txBody>
      </p:sp>
      <p:pic>
        <p:nvPicPr>
          <p:cNvPr id="4100" name="Picture 2" descr="S:\i-stock downloads\iStock_000050005610Large.jpg"/>
          <p:cNvPicPr>
            <a:picLocks noChangeAspect="1" noChangeArrowheads="1"/>
          </p:cNvPicPr>
          <p:nvPr/>
        </p:nvPicPr>
        <p:blipFill>
          <a:blip r:embed="rId2">
            <a:extLst>
              <a:ext uri="{28A0092B-C50C-407E-A947-70E740481C1C}">
                <a14:useLocalDpi xmlns:a14="http://schemas.microsoft.com/office/drawing/2010/main" val="0"/>
              </a:ext>
            </a:extLst>
          </a:blip>
          <a:srcRect t="6973" b="32806"/>
          <a:stretch>
            <a:fillRect/>
          </a:stretch>
        </p:blipFill>
        <p:spPr bwMode="auto">
          <a:xfrm>
            <a:off x="-7938" y="12700"/>
            <a:ext cx="9144001"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תמונה 5"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תכולת </a:t>
            </a:r>
            <a:r>
              <a:rPr lang="he-IL" altLang="en-US" sz="3500" dirty="0" err="1">
                <a:solidFill>
                  <a:schemeClr val="tx2">
                    <a:lumMod val="75000"/>
                  </a:schemeClr>
                </a:solidFill>
                <a:latin typeface="Arial" panose="020B0604020202020204" pitchFamily="34" charset="0"/>
                <a:cs typeface="Arial" panose="020B0604020202020204" pitchFamily="34" charset="0"/>
              </a:rPr>
              <a:t>התכנית</a:t>
            </a:r>
            <a:r>
              <a:rPr lang="he-IL" altLang="en-US" sz="3500" dirty="0">
                <a:solidFill>
                  <a:schemeClr val="tx2">
                    <a:lumMod val="75000"/>
                  </a:schemeClr>
                </a:solidFill>
                <a:latin typeface="Arial" panose="020B0604020202020204" pitchFamily="34" charset="0"/>
                <a:cs typeface="Arial" panose="020B0604020202020204" pitchFamily="34" charset="0"/>
              </a:rPr>
              <a:t> השנתית</a:t>
            </a:r>
            <a:endParaRPr lang="en-US" altLang="en-US" sz="3500" dirty="0">
              <a:solidFill>
                <a:schemeClr val="tx2">
                  <a:lumMod val="75000"/>
                </a:schemeClr>
              </a:solidFill>
              <a:cs typeface="Times New Roman" panose="02020603050405020304" pitchFamily="18" charset="0"/>
            </a:endParaRPr>
          </a:p>
        </p:txBody>
      </p:sp>
      <p:sp>
        <p:nvSpPr>
          <p:cNvPr id="6147" name="Rectangle 4"/>
          <p:cNvSpPr>
            <a:spLocks noChangeArrowheads="1"/>
          </p:cNvSpPr>
          <p:nvPr/>
        </p:nvSpPr>
        <p:spPr bwMode="auto">
          <a:xfrm>
            <a:off x="0" y="2205038"/>
            <a:ext cx="9144000" cy="3816429"/>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457200" lvl="1" indent="0">
              <a:spcBef>
                <a:spcPct val="0"/>
              </a:spcBef>
              <a:buNone/>
              <a:defRPr/>
            </a:pPr>
            <a:r>
              <a:rPr lang="he-IL" sz="2200" b="1" dirty="0">
                <a:latin typeface="Arial" panose="020B0604020202020204" pitchFamily="34" charset="0"/>
              </a:rPr>
              <a:t>1.	</a:t>
            </a:r>
            <a:r>
              <a:rPr lang="he-IL" sz="2200" b="1" u="sng" dirty="0">
                <a:latin typeface="Arial" panose="020B0604020202020204" pitchFamily="34" charset="0"/>
              </a:rPr>
              <a:t>קבוצת </a:t>
            </a:r>
            <a:r>
              <a:rPr lang="he-IL" sz="2200" b="1" u="sng" dirty="0" err="1">
                <a:latin typeface="Arial" panose="020B0604020202020204" pitchFamily="34" charset="0"/>
              </a:rPr>
              <a:t>ווטסאפ</a:t>
            </a:r>
            <a:endParaRPr lang="he-IL" sz="2200" b="1" u="sng" dirty="0">
              <a:latin typeface="Arial" panose="020B0604020202020204" pitchFamily="34" charset="0"/>
            </a:endParaRP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marL="457200" lvl="1" indent="0">
              <a:spcBef>
                <a:spcPct val="0"/>
              </a:spcBef>
              <a:buFont typeface="Arial" panose="020B0604020202020204" pitchFamily="34" charset="0"/>
              <a:buNone/>
              <a:defRPr/>
            </a:pPr>
            <a:r>
              <a:rPr lang="he-IL" sz="2200" dirty="0">
                <a:latin typeface="Arial" panose="020B0604020202020204" pitchFamily="34" charset="0"/>
              </a:rPr>
              <a:t>מענה שוטף לשאלות ותשובות, שעולות למתכננים מהעבודה בשטח. הכוונה לשאלות ממוקדות שהמענה עליהם קצר. מי שייתן את המענה בקבוצה יהיו חברי התוכנית ובמידת הצורך מנחה התוכנית</a:t>
            </a:r>
          </a:p>
          <a:p>
            <a:pPr marL="914400" lvl="1" indent="-457200">
              <a:spcBef>
                <a:spcPct val="0"/>
              </a:spcBef>
              <a:buFont typeface="Arial" panose="020B0604020202020204" pitchFamily="34" charset="0"/>
              <a:buAutoNum type="arabicPeriod" startAt="2"/>
              <a:defRPr/>
            </a:pPr>
            <a:r>
              <a:rPr lang="he-IL" sz="2200" b="1" u="sng" dirty="0" err="1">
                <a:latin typeface="Arial" panose="020B0604020202020204" pitchFamily="34" charset="0"/>
              </a:rPr>
              <a:t>וובינר</a:t>
            </a:r>
            <a:r>
              <a:rPr lang="he-IL" sz="2200" b="1" u="sng" dirty="0">
                <a:latin typeface="Arial" panose="020B0604020202020204" pitchFamily="34" charset="0"/>
              </a:rPr>
              <a:t> אחת לחודש </a:t>
            </a:r>
            <a:r>
              <a:rPr lang="he-IL" sz="2200" dirty="0">
                <a:latin typeface="Arial" panose="020B0604020202020204" pitchFamily="34" charset="0"/>
              </a:rPr>
              <a:t> </a:t>
            </a:r>
          </a:p>
          <a:p>
            <a:pPr marL="914400" lvl="1" indent="-457200">
              <a:spcBef>
                <a:spcPct val="0"/>
              </a:spcBef>
              <a:buFont typeface="Arial" panose="020B0604020202020204" pitchFamily="34" charset="0"/>
              <a:buAutoNum type="arabicPeriod" startAt="2"/>
              <a:defRPr/>
            </a:pPr>
            <a:endParaRPr lang="he-IL" sz="2200" dirty="0">
              <a:latin typeface="Arial" panose="020B0604020202020204" pitchFamily="34" charset="0"/>
            </a:endParaRPr>
          </a:p>
          <a:p>
            <a:pPr marL="457200" lvl="1" indent="0">
              <a:spcBef>
                <a:spcPct val="0"/>
              </a:spcBef>
              <a:buFont typeface="Arial" panose="020B0604020202020204" pitchFamily="34" charset="0"/>
              <a:buNone/>
              <a:defRPr/>
            </a:pPr>
            <a:r>
              <a:rPr lang="he-IL" sz="2200" dirty="0">
                <a:latin typeface="Arial" panose="020B0604020202020204" pitchFamily="34" charset="0"/>
              </a:rPr>
              <a:t>כיתה דיגיטלית, שמתקיימת מידי חודש ביום ושעה קבועים למשך שעה וחצי.  בדרך זו כל משתתף יכול לשלוח שאלות מראש למנחה ולקבל מענה לשאלותיו וגם להקשיב לשאלות של מתכננים אחרים שייענו אף הם במסגרת </a:t>
            </a:r>
            <a:r>
              <a:rPr lang="he-IL" sz="2200" dirty="0" err="1">
                <a:latin typeface="Arial" panose="020B0604020202020204" pitchFamily="34" charset="0"/>
              </a:rPr>
              <a:t>הוובינר</a:t>
            </a:r>
            <a:r>
              <a:rPr lang="he-IL" sz="2200" dirty="0">
                <a:latin typeface="Arial" panose="020B0604020202020204" pitchFamily="34" charset="0"/>
              </a:rPr>
              <a:t> . </a:t>
            </a:r>
            <a:endParaRPr lang="en-US" sz="2200" dirty="0">
              <a:latin typeface="Arial" panose="020B0604020202020204" pitchFamily="34" charset="0"/>
            </a:endParaRPr>
          </a:p>
          <a:p>
            <a:pPr lvl="1">
              <a:spcBef>
                <a:spcPct val="0"/>
              </a:spcBef>
              <a:buFont typeface="Arial" panose="020B0604020202020204" pitchFamily="34" charset="0"/>
              <a:buChar char="•"/>
              <a:defRPr/>
            </a:pPr>
            <a:endParaRPr lang="he-IL" sz="2200" dirty="0">
              <a:latin typeface="Arial" panose="020B0604020202020204" pitchFamily="34" charset="0"/>
            </a:endParaRPr>
          </a:p>
        </p:txBody>
      </p:sp>
      <p:pic>
        <p:nvPicPr>
          <p:cNvPr id="15364"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6151563"/>
            <a:ext cx="1749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165850"/>
            <a:ext cx="1223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תכולת </a:t>
            </a:r>
            <a:r>
              <a:rPr lang="he-IL" altLang="en-US" sz="3500" dirty="0" err="1">
                <a:solidFill>
                  <a:schemeClr val="tx2">
                    <a:lumMod val="75000"/>
                  </a:schemeClr>
                </a:solidFill>
                <a:latin typeface="Arial" panose="020B0604020202020204" pitchFamily="34" charset="0"/>
                <a:cs typeface="Arial" panose="020B0604020202020204" pitchFamily="34" charset="0"/>
              </a:rPr>
              <a:t>התכנית</a:t>
            </a:r>
            <a:r>
              <a:rPr lang="he-IL" altLang="en-US" sz="3500" dirty="0">
                <a:solidFill>
                  <a:schemeClr val="tx2">
                    <a:lumMod val="75000"/>
                  </a:schemeClr>
                </a:solidFill>
                <a:latin typeface="Arial" panose="020B0604020202020204" pitchFamily="34" charset="0"/>
                <a:cs typeface="Arial" panose="020B0604020202020204" pitchFamily="34" charset="0"/>
              </a:rPr>
              <a:t> השנתית</a:t>
            </a:r>
            <a:endParaRPr lang="en-US" altLang="en-US" sz="3500" dirty="0">
              <a:solidFill>
                <a:schemeClr val="tx2">
                  <a:lumMod val="75000"/>
                </a:schemeClr>
              </a:solidFill>
              <a:cs typeface="Times New Roman" panose="02020603050405020304" pitchFamily="18" charset="0"/>
            </a:endParaRPr>
          </a:p>
        </p:txBody>
      </p:sp>
      <p:sp>
        <p:nvSpPr>
          <p:cNvPr id="6147" name="Rectangle 4"/>
          <p:cNvSpPr>
            <a:spLocks noChangeArrowheads="1"/>
          </p:cNvSpPr>
          <p:nvPr/>
        </p:nvSpPr>
        <p:spPr bwMode="auto">
          <a:xfrm>
            <a:off x="0" y="2060575"/>
            <a:ext cx="8893175" cy="4735513"/>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457200" lvl="1" indent="0">
              <a:spcBef>
                <a:spcPct val="0"/>
              </a:spcBef>
              <a:buNone/>
              <a:defRPr/>
            </a:pPr>
            <a:r>
              <a:rPr lang="he-IL" sz="2200" b="1" dirty="0">
                <a:latin typeface="Arial" panose="020B0604020202020204" pitchFamily="34" charset="0"/>
              </a:rPr>
              <a:t>3.   </a:t>
            </a:r>
            <a:r>
              <a:rPr lang="he-IL" sz="2200" b="1" u="sng" dirty="0">
                <a:latin typeface="Arial" panose="020B0604020202020204" pitchFamily="34" charset="0"/>
              </a:rPr>
              <a:t>מפגש מקצועי פרונטלי אחת לחודש </a:t>
            </a:r>
            <a:r>
              <a:rPr lang="he-IL" sz="2200" dirty="0">
                <a:latin typeface="Arial" panose="020B0604020202020204" pitchFamily="34" charset="0"/>
              </a:rPr>
              <a:t> </a:t>
            </a: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לאורך השנה נקיים  מפגש חודשי פרונטלי / בזום, שימשך 4 שעות, שבמסגרתו יתקיימו: </a:t>
            </a:r>
          </a:p>
          <a:p>
            <a:pPr marL="0" indent="0">
              <a:buFont typeface="Arial" panose="020B0604020202020204" pitchFamily="34" charset="0"/>
              <a:buNone/>
              <a:defRPr/>
            </a:pPr>
            <a:r>
              <a:rPr lang="he-IL" sz="2200" dirty="0">
                <a:latin typeface="Arial" panose="020B0604020202020204" pitchFamily="34" charset="0"/>
              </a:rPr>
              <a:t>א. ניתוח מקרה של מתכנן ספציפי, אשר שלח אלינו מקרה להתייעצות, שלפתרון שלו יש ערך ותרומה מקצועית לכלל חברי הקבוצה. הפתרון יוצג גם באמצעות תוכנה לתכנון פיננסי.  </a:t>
            </a:r>
            <a:endParaRPr lang="en-US"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ב. ניתוח מקרה ספציפי שיוצג על ידי המנחה של תוכנית הפרקטיקום </a:t>
            </a:r>
            <a:endParaRPr lang="en-US"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ג. לימוד נושאים מקצועיים על ידי מנחה התוכנית  / מומחים מקצועיים נוספים  </a:t>
            </a:r>
            <a:endParaRPr lang="en-US"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ד. מתכננים מציגים סיפור הצלחה – מידי מפגש יציג מתכנן, תיק תכנון מוצלח בפני כל המשתתפים. </a:t>
            </a:r>
            <a:endParaRPr lang="en-US" sz="2200" dirty="0">
              <a:latin typeface="Arial" panose="020B0604020202020204" pitchFamily="34" charset="0"/>
            </a:endParaRP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lvl="1">
              <a:spcBef>
                <a:spcPct val="0"/>
              </a:spcBef>
              <a:buFont typeface="Arial" panose="020B0604020202020204" pitchFamily="34" charset="0"/>
              <a:buChar char="•"/>
              <a:defRPr/>
            </a:pPr>
            <a:endParaRPr lang="he-IL" sz="1800" dirty="0">
              <a:solidFill>
                <a:srgbClr val="000000"/>
              </a:solidFill>
              <a:latin typeface="Arial" panose="020B0604020202020204" pitchFamily="34" charset="0"/>
            </a:endParaRPr>
          </a:p>
        </p:txBody>
      </p:sp>
      <p:pic>
        <p:nvPicPr>
          <p:cNvPr id="14340"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6254750"/>
            <a:ext cx="164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תמונה 4" descr="תמונה שמכילה טקסט&#10;&#10;התיאור נוצר באופן אוטומט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6157913"/>
            <a:ext cx="13684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תכולת </a:t>
            </a:r>
            <a:r>
              <a:rPr lang="he-IL" altLang="en-US" sz="3500" dirty="0" err="1">
                <a:solidFill>
                  <a:schemeClr val="tx2">
                    <a:lumMod val="75000"/>
                  </a:schemeClr>
                </a:solidFill>
                <a:latin typeface="Arial" panose="020B0604020202020204" pitchFamily="34" charset="0"/>
                <a:cs typeface="Arial" panose="020B0604020202020204" pitchFamily="34" charset="0"/>
              </a:rPr>
              <a:t>התכנית</a:t>
            </a:r>
            <a:r>
              <a:rPr lang="he-IL" altLang="en-US" sz="3500" dirty="0">
                <a:solidFill>
                  <a:schemeClr val="tx2">
                    <a:lumMod val="75000"/>
                  </a:schemeClr>
                </a:solidFill>
                <a:latin typeface="Arial" panose="020B0604020202020204" pitchFamily="34" charset="0"/>
                <a:cs typeface="Arial" panose="020B0604020202020204" pitchFamily="34" charset="0"/>
              </a:rPr>
              <a:t> השנתית</a:t>
            </a:r>
            <a:endParaRPr lang="en-US" altLang="en-US" sz="3500" dirty="0">
              <a:solidFill>
                <a:schemeClr val="tx2">
                  <a:lumMod val="75000"/>
                </a:schemeClr>
              </a:solidFill>
              <a:cs typeface="Times New Roman" panose="02020603050405020304" pitchFamily="18" charset="0"/>
            </a:endParaRPr>
          </a:p>
        </p:txBody>
      </p:sp>
      <p:sp>
        <p:nvSpPr>
          <p:cNvPr id="6147" name="Rectangle 4"/>
          <p:cNvSpPr>
            <a:spLocks noChangeArrowheads="1"/>
          </p:cNvSpPr>
          <p:nvPr/>
        </p:nvSpPr>
        <p:spPr bwMode="auto">
          <a:xfrm>
            <a:off x="0" y="2276475"/>
            <a:ext cx="9036050" cy="3681008"/>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914400" lvl="1" indent="-457200">
              <a:spcBef>
                <a:spcPct val="0"/>
              </a:spcBef>
              <a:buFont typeface="Arial" panose="020B0604020202020204" pitchFamily="34" charset="0"/>
              <a:buAutoNum type="arabicPeriod" startAt="4"/>
              <a:defRPr/>
            </a:pPr>
            <a:r>
              <a:rPr lang="he-IL" sz="2200" b="1" u="sng" dirty="0">
                <a:latin typeface="Arial" panose="020B0604020202020204" pitchFamily="34" charset="0"/>
              </a:rPr>
              <a:t>ספריה דיגיטלית למתכננים פיננסים</a:t>
            </a: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כל </a:t>
            </a:r>
            <a:r>
              <a:rPr lang="he-IL" sz="2200" dirty="0" err="1">
                <a:latin typeface="Arial" panose="020B0604020202020204" pitchFamily="34" charset="0"/>
              </a:rPr>
              <a:t>הוובינרים</a:t>
            </a:r>
            <a:r>
              <a:rPr lang="he-IL" sz="2200" dirty="0">
                <a:latin typeface="Arial" panose="020B0604020202020204" pitchFamily="34" charset="0"/>
              </a:rPr>
              <a:t> והמפגשים יוקלטו וישמרו ויועלו לספריה דיגיטלית, שבה תהיה גישה למשתתפי </a:t>
            </a:r>
            <a:r>
              <a:rPr lang="he-IL" sz="2200" dirty="0" err="1">
                <a:latin typeface="Arial" panose="020B0604020202020204" pitchFamily="34" charset="0"/>
              </a:rPr>
              <a:t>התכנית</a:t>
            </a:r>
            <a:r>
              <a:rPr lang="he-IL" sz="2200" dirty="0">
                <a:latin typeface="Arial" panose="020B0604020202020204" pitchFamily="34" charset="0"/>
              </a:rPr>
              <a:t> לכל השיעורים המוקלטים בכל עת.</a:t>
            </a:r>
            <a:endParaRPr lang="en-US" sz="2200" dirty="0">
              <a:latin typeface="Arial" panose="020B0604020202020204" pitchFamily="34" charset="0"/>
            </a:endParaRP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marL="457200" lvl="1" indent="0">
              <a:spcBef>
                <a:spcPct val="0"/>
              </a:spcBef>
              <a:buFont typeface="Arial" panose="020B0604020202020204" pitchFamily="34" charset="0"/>
              <a:buNone/>
              <a:defRPr/>
            </a:pPr>
            <a:endParaRPr lang="he-IL" sz="2200" dirty="0">
              <a:latin typeface="Arial" panose="020B0604020202020204" pitchFamily="34" charset="0"/>
            </a:endParaRPr>
          </a:p>
          <a:p>
            <a:pPr marL="457200" lvl="1" indent="0">
              <a:spcBef>
                <a:spcPct val="0"/>
              </a:spcBef>
              <a:buFont typeface="Arial" panose="020B0604020202020204" pitchFamily="34" charset="0"/>
              <a:buNone/>
              <a:defRPr/>
            </a:pPr>
            <a:r>
              <a:rPr lang="he-IL" sz="2200" b="1" dirty="0">
                <a:latin typeface="Arial" panose="020B0604020202020204" pitchFamily="34" charset="0"/>
              </a:rPr>
              <a:t>5. </a:t>
            </a:r>
            <a:r>
              <a:rPr lang="he-IL" sz="2200" dirty="0">
                <a:latin typeface="Arial" panose="020B0604020202020204" pitchFamily="34" charset="0"/>
              </a:rPr>
              <a:t>	</a:t>
            </a:r>
            <a:r>
              <a:rPr lang="he-IL" sz="2200" b="1" u="sng" dirty="0">
                <a:latin typeface="Arial" panose="020B0604020202020204" pitchFamily="34" charset="0"/>
              </a:rPr>
              <a:t>סינרגיה עם תכנית הפרקטיקום למתכנני פרישה</a:t>
            </a:r>
          </a:p>
          <a:p>
            <a:pPr marL="0" indent="0">
              <a:buFont typeface="Arial" panose="020B0604020202020204" pitchFamily="34" charset="0"/>
              <a:buNone/>
              <a:defRPr/>
            </a:pPr>
            <a:endParaRPr lang="he-IL" sz="2200" dirty="0">
              <a:latin typeface="Arial" panose="020B0604020202020204" pitchFamily="34" charset="0"/>
            </a:endParaRPr>
          </a:p>
          <a:p>
            <a:pPr marL="0" indent="0">
              <a:buFont typeface="Arial" panose="020B0604020202020204" pitchFamily="34" charset="0"/>
              <a:buNone/>
              <a:defRPr/>
            </a:pPr>
            <a:r>
              <a:rPr lang="he-IL" sz="2200" dirty="0">
                <a:latin typeface="Arial" panose="020B0604020202020204" pitchFamily="34" charset="0"/>
              </a:rPr>
              <a:t>משתתפי התוכנית יוזמנו לקחת חלק במפגשים רלוונטיים וספציפיים,  שיתקיימו במסגרת תוכנית הפרקטיקום השנתית למתכנני פרישה</a:t>
            </a:r>
            <a:endParaRPr lang="en-US" sz="2200" dirty="0">
              <a:latin typeface="Arial" panose="020B0604020202020204" pitchFamily="34" charset="0"/>
            </a:endParaRPr>
          </a:p>
        </p:txBody>
      </p:sp>
      <p:pic>
        <p:nvPicPr>
          <p:cNvPr id="16388"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6156325"/>
            <a:ext cx="20589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138" y="6156325"/>
            <a:ext cx="14398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457200" y="274638"/>
            <a:ext cx="8229600" cy="1143000"/>
          </a:xfrm>
        </p:spPr>
        <p:txBody>
          <a:bodyPr rtlCol="1">
            <a:normAutofit/>
          </a:bodyPr>
          <a:lstStyle/>
          <a:p>
            <a:r>
              <a:rPr lang="he-IL" altLang="en-US" dirty="0"/>
              <a:t>לו"ז מפגשים 2021-2022</a:t>
            </a:r>
            <a:endParaRPr lang="en-US" altLang="en-US" dirty="0"/>
          </a:p>
        </p:txBody>
      </p:sp>
      <p:pic>
        <p:nvPicPr>
          <p:cNvPr id="27652"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6189663"/>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2">
            <a:extLst>
              <a:ext uri="{FF2B5EF4-FFF2-40B4-BE49-F238E27FC236}">
                <a16:creationId xmlns:a16="http://schemas.microsoft.com/office/drawing/2014/main" xmlns="" id="{05A0224E-C84B-4DFD-9F33-88AE7FAD5749}"/>
              </a:ext>
            </a:extLst>
          </p:cNvPr>
          <p:cNvPicPr>
            <a:picLocks noChangeAspect="1"/>
          </p:cNvPicPr>
          <p:nvPr/>
        </p:nvPicPr>
        <p:blipFill>
          <a:blip r:embed="rId5"/>
          <a:stretch>
            <a:fillRect/>
          </a:stretch>
        </p:blipFill>
        <p:spPr>
          <a:xfrm>
            <a:off x="2085290" y="1871787"/>
            <a:ext cx="5257800" cy="4953000"/>
          </a:xfrm>
          <a:prstGeom prst="rect">
            <a:avLst/>
          </a:prstGeom>
        </p:spPr>
      </p:pic>
    </p:spTree>
    <p:extLst>
      <p:ext uri="{BB962C8B-B14F-4D97-AF65-F5344CB8AC3E}">
        <p14:creationId xmlns:p14="http://schemas.microsoft.com/office/powerpoint/2010/main" val="254493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27651" name="Rectangle 4"/>
          <p:cNvSpPr>
            <a:spLocks noChangeArrowheads="1"/>
          </p:cNvSpPr>
          <p:nvPr/>
        </p:nvSpPr>
        <p:spPr bwMode="auto">
          <a:xfrm>
            <a:off x="0" y="1844675"/>
            <a:ext cx="9144000" cy="498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latin typeface="Arial" panose="020B0604020202020204" pitchFamily="34" charset="0"/>
              </a:rPr>
              <a:t>מפגש מרץ</a:t>
            </a:r>
            <a:r>
              <a:rPr lang="he-IL" altLang="he-IL" sz="2200" dirty="0">
                <a:latin typeface="Arial" panose="020B0604020202020204" pitchFamily="34" charset="0"/>
              </a:rPr>
              <a:t>:</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הצגת תכנית הפרקטיקום והפלטפורמות השונות –ברק אצילי, טלי וולס, משה חסון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ב. איך בונים עסק לתכנון פיננסי – ברק אצילי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ג. מהם מקורות ההכנסה של המתכנן הפיננסי – ברק אצילי, ארז לוי</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ד. מודלים לתמחור השירות – ברק אצילי, ארז לוי, ירון בן עמי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ה. מיהם קהלי המטרה – ירון בן עמי</a:t>
            </a:r>
          </a:p>
          <a:p>
            <a:pPr>
              <a:lnSpc>
                <a:spcPct val="107000"/>
              </a:lnSpc>
              <a:spcAft>
                <a:spcPts val="800"/>
              </a:spcAft>
              <a:buFont typeface="Arial" panose="020B0604020202020204" pitchFamily="34" charset="0"/>
              <a:buNone/>
            </a:pP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70C0"/>
                </a:solidFill>
              </a:rPr>
              <a:t> </a:t>
            </a:r>
            <a:r>
              <a:rPr lang="he-IL" altLang="he-IL" sz="1800" dirty="0">
                <a:solidFill>
                  <a:srgbClr val="000000"/>
                </a:solidFill>
              </a:rPr>
              <a:t>– </a:t>
            </a:r>
            <a:r>
              <a:rPr lang="he-IL" altLang="he-IL" sz="2200" dirty="0">
                <a:latin typeface="Arial" panose="020B0604020202020204" pitchFamily="34" charset="0"/>
              </a:rPr>
              <a:t>הסבר על סוג השאלות שיש להעלות </a:t>
            </a:r>
            <a:r>
              <a:rPr lang="he-IL" altLang="he-IL" sz="2200" dirty="0" err="1">
                <a:latin typeface="Arial" panose="020B0604020202020204" pitchFamily="34" charset="0"/>
              </a:rPr>
              <a:t>בוובינר</a:t>
            </a:r>
            <a:r>
              <a:rPr lang="he-IL" altLang="he-IL" sz="2200" dirty="0">
                <a:latin typeface="Arial" panose="020B0604020202020204" pitchFamily="34" charset="0"/>
              </a:rPr>
              <a:t>, מתן דוגמאות לשאלות ומענה עליהם.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27652"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6189663"/>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28675" name="Rectangle 4"/>
          <p:cNvSpPr>
            <a:spLocks noChangeArrowheads="1"/>
          </p:cNvSpPr>
          <p:nvPr/>
        </p:nvSpPr>
        <p:spPr bwMode="auto">
          <a:xfrm>
            <a:off x="4356" y="2132856"/>
            <a:ext cx="874871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 אפריל:</a:t>
            </a:r>
            <a:r>
              <a:rPr lang="he-IL" altLang="he-IL" sz="2200" b="1" dirty="0">
                <a:solidFill>
                  <a:srgbClr val="000000"/>
                </a:solidFill>
              </a:rPr>
              <a:t>   </a:t>
            </a:r>
            <a:r>
              <a:rPr lang="he-IL" altLang="he-IL" sz="2200" b="1" dirty="0">
                <a:latin typeface="Arial" panose="020B0604020202020204" pitchFamily="34" charset="0"/>
              </a:rPr>
              <a:t>איך יוצאים לדרך ומשיגים את הלקוחות הראשונים</a:t>
            </a:r>
            <a:endParaRPr lang="en-US" altLang="he-IL" sz="2200" b="1"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כיצד מגיעים לקהלי המטרה – בניית אסטרטגיה שיווקית – יובל פנקס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ב. פיתוח מיומנויות מכירת השירות – יובל פנקס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ג. מבנה פגישה ראשונה עם לקוח – יובל פנקס </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ד. הצגת מערכת ראשונה לתכנון פיננסי </a:t>
            </a:r>
            <a:r>
              <a:rPr lang="en-US" altLang="he-IL" sz="2200" dirty="0">
                <a:latin typeface="Arial" panose="020B0604020202020204" pitchFamily="34" charset="0"/>
              </a:rPr>
              <a:t>plan-t </a:t>
            </a:r>
            <a:r>
              <a:rPr lang="he-IL" altLang="he-IL" sz="2200" dirty="0">
                <a:latin typeface="Arial" panose="020B0604020202020204" pitchFamily="34" charset="0"/>
              </a:rPr>
              <a:t> - אייל </a:t>
            </a:r>
            <a:r>
              <a:rPr lang="he-IL" altLang="he-IL" sz="2200" dirty="0" err="1">
                <a:latin typeface="Arial" panose="020B0604020202020204" pitchFamily="34" charset="0"/>
              </a:rPr>
              <a:t>ברונסון</a:t>
            </a:r>
            <a:r>
              <a:rPr lang="he-IL" altLang="he-IL" sz="2200" dirty="0">
                <a:latin typeface="Arial" panose="020B0604020202020204" pitchFamily="34" charset="0"/>
              </a:rPr>
              <a:t> (שעה)</a:t>
            </a:r>
            <a:endParaRPr lang="en-US" altLang="he-IL" sz="2200" dirty="0">
              <a:latin typeface="Arial" panose="020B0604020202020204" pitchFamily="34" charset="0"/>
            </a:endParaRPr>
          </a:p>
          <a:p>
            <a:pPr>
              <a:lnSpc>
                <a:spcPct val="107000"/>
              </a:lnSpc>
              <a:spcAft>
                <a:spcPts val="800"/>
              </a:spcAft>
            </a:pPr>
            <a:endParaRPr lang="he-IL" altLang="he-IL" sz="1800" b="1" u="sng" dirty="0">
              <a:solidFill>
                <a:srgbClr val="0070C0"/>
              </a:solidFill>
            </a:endParaRPr>
          </a:p>
          <a:p>
            <a:pPr>
              <a:lnSpc>
                <a:spcPct val="107000"/>
              </a:lnSpc>
              <a:spcAft>
                <a:spcPts val="800"/>
              </a:spcAft>
              <a:buFont typeface="Arial" panose="020B0604020202020204" pitchFamily="34" charset="0"/>
              <a:buNone/>
            </a:pP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0000"/>
                </a:solidFill>
              </a:rPr>
              <a:t> – </a:t>
            </a:r>
            <a:r>
              <a:rPr lang="he-IL" altLang="he-IL" sz="2200" dirty="0">
                <a:latin typeface="Arial" panose="020B0604020202020204" pitchFamily="34" charset="0"/>
              </a:rPr>
              <a:t>מענה על שאלות המשתתפים שנשלחו במהלך השבוע + שאלות שיעלו ע"י המנחה</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28676" name="תמונה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6237288"/>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תמונה 6"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29699" name="Rectangle 4"/>
          <p:cNvSpPr>
            <a:spLocks noChangeArrowheads="1"/>
          </p:cNvSpPr>
          <p:nvPr/>
        </p:nvSpPr>
        <p:spPr bwMode="auto">
          <a:xfrm>
            <a:off x="0" y="1844675"/>
            <a:ext cx="874871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pPr>
            <a:r>
              <a:rPr lang="he-IL" altLang="he-IL" sz="2200" b="1" u="sng">
                <a:latin typeface="Arial" panose="020B0604020202020204" pitchFamily="34" charset="0"/>
              </a:rPr>
              <a:t>מפגש מאי</a:t>
            </a:r>
            <a:r>
              <a:rPr lang="he-IL" altLang="he-IL" sz="2200" b="1" u="sng">
                <a:solidFill>
                  <a:srgbClr val="000000"/>
                </a:solidFill>
              </a:rPr>
              <a:t>:</a:t>
            </a:r>
            <a:endParaRPr lang="en-US" altLang="he-IL" sz="2200"/>
          </a:p>
          <a:p>
            <a:pPr>
              <a:lnSpc>
                <a:spcPct val="107000"/>
              </a:lnSpc>
              <a:spcAft>
                <a:spcPts val="800"/>
              </a:spcAft>
              <a:buFont typeface="Arial" panose="020B0604020202020204" pitchFamily="34" charset="0"/>
              <a:buNone/>
            </a:pPr>
            <a:r>
              <a:rPr lang="he-IL" altLang="he-IL" sz="2200">
                <a:latin typeface="Arial" panose="020B0604020202020204" pitchFamily="34" charset="0"/>
              </a:rPr>
              <a:t>א. הצגת תכנית המנטורינג וציוות – לשכת המתכננים הפיננסים </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a:latin typeface="Arial" panose="020B0604020202020204" pitchFamily="34" charset="0"/>
              </a:rPr>
              <a:t>ב. ריענון בנושא תהליך העבודה של התכנון הפיננסי</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a:latin typeface="Arial" panose="020B0604020202020204" pitchFamily="34" charset="0"/>
              </a:rPr>
              <a:t>ג. הצגת מבנה תכנית ושאלון לקוח, תשאול להבנת צרכים ומטרות</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a:latin typeface="Arial" panose="020B0604020202020204" pitchFamily="34" charset="0"/>
              </a:rPr>
              <a:t>ד. הצגת המקרה לדוגמא – היכרות עם הלקוח </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a:latin typeface="Arial" panose="020B0604020202020204" pitchFamily="34" charset="0"/>
              </a:rPr>
              <a:t>ה. הצגת מערכת שניה לתכנון פיננסי </a:t>
            </a:r>
            <a:r>
              <a:rPr lang="en-US" altLang="he-IL" sz="2200">
                <a:latin typeface="Arial" panose="020B0604020202020204" pitchFamily="34" charset="0"/>
              </a:rPr>
              <a:t>predict</a:t>
            </a:r>
            <a:r>
              <a:rPr lang="he-IL" altLang="he-IL" sz="2200">
                <a:latin typeface="Arial" panose="020B0604020202020204" pitchFamily="34" charset="0"/>
              </a:rPr>
              <a:t> – שארל להמי</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r>
              <a:rPr lang="he-IL" altLang="he-IL" sz="1800">
                <a:solidFill>
                  <a:srgbClr val="000000"/>
                </a:solidFill>
              </a:rPr>
              <a:t> </a:t>
            </a:r>
            <a:endParaRPr lang="en-US" altLang="he-IL" sz="1800"/>
          </a:p>
          <a:p>
            <a:pPr>
              <a:lnSpc>
                <a:spcPct val="107000"/>
              </a:lnSpc>
              <a:spcAft>
                <a:spcPts val="800"/>
              </a:spcAft>
            </a:pPr>
            <a:r>
              <a:rPr lang="he-IL" altLang="he-IL" sz="2200" b="1" u="sng">
                <a:solidFill>
                  <a:srgbClr val="0070C0"/>
                </a:solidFill>
              </a:rPr>
              <a:t>וובינר חודשי</a:t>
            </a:r>
            <a:r>
              <a:rPr lang="he-IL" altLang="he-IL" sz="2200">
                <a:solidFill>
                  <a:srgbClr val="000000"/>
                </a:solidFill>
              </a:rPr>
              <a:t> – </a:t>
            </a:r>
            <a:r>
              <a:rPr lang="he-IL" altLang="he-IL" sz="2200">
                <a:latin typeface="Arial" panose="020B0604020202020204" pitchFamily="34" charset="0"/>
              </a:rPr>
              <a:t>מענה על שאלות המשתתפים שנשלחו במהלך השבוע + שאלות שיעלו ע"י המנחה</a:t>
            </a:r>
            <a:endParaRPr lang="en-US" altLang="he-IL" sz="220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a:latin typeface="Arial" panose="020B0604020202020204" pitchFamily="34" charset="0"/>
            </a:endParaRPr>
          </a:p>
          <a:p>
            <a:pPr lvl="1">
              <a:spcBef>
                <a:spcPct val="0"/>
              </a:spcBef>
              <a:buFont typeface="Arial" panose="020B0604020202020204" pitchFamily="34" charset="0"/>
              <a:buChar char="•"/>
            </a:pPr>
            <a:endParaRPr lang="he-IL" altLang="en-US" sz="2200">
              <a:latin typeface="Arial" panose="020B0604020202020204" pitchFamily="34" charset="0"/>
            </a:endParaRPr>
          </a:p>
        </p:txBody>
      </p:sp>
      <p:pic>
        <p:nvPicPr>
          <p:cNvPr id="29700"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6237288"/>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100" y="625157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30723" name="Rectangle 4"/>
          <p:cNvSpPr>
            <a:spLocks noChangeArrowheads="1"/>
          </p:cNvSpPr>
          <p:nvPr/>
        </p:nvSpPr>
        <p:spPr bwMode="auto">
          <a:xfrm>
            <a:off x="0" y="2025650"/>
            <a:ext cx="874871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 יוני:</a:t>
            </a:r>
            <a:endParaRPr lang="en-US" altLang="he-IL" sz="2200"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רגולציה ואתיקה - גבולות הגזרה של המתכנן הפיננסי – עו"ד טל קאופמן</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ב. סוגיות באתיקה של המתכנן הפיננסי – עו"ד טל קאופמן</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ג. מיפוי נכסים והתחייבות, תזרים מזומנים ותמחור מטרות – משה חסון</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ד. הצגת </a:t>
            </a:r>
            <a:r>
              <a:rPr lang="he-IL" altLang="he-IL" sz="2200" dirty="0" err="1">
                <a:latin typeface="Arial" panose="020B0604020202020204" pitchFamily="34" charset="0"/>
              </a:rPr>
              <a:t>הקייס</a:t>
            </a:r>
            <a:r>
              <a:rPr lang="he-IL" altLang="he-IL" sz="2200" dirty="0">
                <a:latin typeface="Arial" panose="020B0604020202020204" pitchFamily="34" charset="0"/>
              </a:rPr>
              <a:t> </a:t>
            </a:r>
            <a:r>
              <a:rPr lang="he-IL" altLang="he-IL" sz="2200" dirty="0" err="1">
                <a:latin typeface="Arial" panose="020B0604020202020204" pitchFamily="34" charset="0"/>
              </a:rPr>
              <a:t>סטאדי</a:t>
            </a:r>
            <a:r>
              <a:rPr lang="he-IL" altLang="he-IL" sz="2200" dirty="0">
                <a:latin typeface="Arial" panose="020B0604020202020204" pitchFamily="34" charset="0"/>
              </a:rPr>
              <a:t> בהיבט מבנה נכסים, התחייבויות, תזרים ותמחור מטרות</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 </a:t>
            </a:r>
            <a:endParaRPr lang="en-US" altLang="he-IL" sz="1800" dirty="0"/>
          </a:p>
          <a:p>
            <a:pPr>
              <a:lnSpc>
                <a:spcPct val="107000"/>
              </a:lnSpc>
              <a:spcAft>
                <a:spcPts val="800"/>
              </a:spcAft>
            </a:pP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0000"/>
                </a:solidFill>
              </a:rPr>
              <a:t> – </a:t>
            </a:r>
            <a:r>
              <a:rPr lang="he-IL" altLang="he-IL" sz="2200" dirty="0">
                <a:latin typeface="Arial" panose="020B0604020202020204" pitchFamily="34" charset="0"/>
              </a:rPr>
              <a:t>מענה על שאלות המשתתפים שנשלחו במהלך השבוע + שאלות שיעלו ע"י המנחה</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30724"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6237288"/>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31747" name="Rectangle 4"/>
          <p:cNvSpPr>
            <a:spLocks noChangeArrowheads="1"/>
          </p:cNvSpPr>
          <p:nvPr/>
        </p:nvSpPr>
        <p:spPr bwMode="auto">
          <a:xfrm>
            <a:off x="0" y="2025650"/>
            <a:ext cx="874871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 יולי:</a:t>
            </a:r>
            <a:r>
              <a:rPr lang="he-IL" altLang="he-IL" sz="2200" b="1" dirty="0">
                <a:solidFill>
                  <a:srgbClr val="000000"/>
                </a:solidFill>
              </a:rPr>
              <a:t> יוסי בלישה</a:t>
            </a:r>
            <a:endParaRPr lang="en-US" altLang="he-IL" sz="2200" b="1"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a:t>
            </a:r>
            <a:r>
              <a:rPr lang="he-IL" altLang="he-IL" sz="2200" dirty="0">
                <a:solidFill>
                  <a:srgbClr val="000000"/>
                </a:solidFill>
              </a:rPr>
              <a:t>ריענון בנושא נכסים פנסיונים ופרישה </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ב. סוגיות במיסוי פרישה </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ג. הצגת </a:t>
            </a:r>
            <a:r>
              <a:rPr lang="he-IL" altLang="he-IL" sz="2200" dirty="0" err="1">
                <a:solidFill>
                  <a:srgbClr val="000000"/>
                </a:solidFill>
              </a:rPr>
              <a:t>הקייס</a:t>
            </a:r>
            <a:r>
              <a:rPr lang="he-IL" altLang="he-IL" sz="2200" dirty="0">
                <a:solidFill>
                  <a:srgbClr val="000000"/>
                </a:solidFill>
              </a:rPr>
              <a:t> </a:t>
            </a:r>
            <a:r>
              <a:rPr lang="he-IL" altLang="he-IL" sz="2200" dirty="0" err="1">
                <a:solidFill>
                  <a:srgbClr val="000000"/>
                </a:solidFill>
              </a:rPr>
              <a:t>סטאדי</a:t>
            </a:r>
            <a:r>
              <a:rPr lang="he-IL" altLang="he-IL" sz="2200" dirty="0">
                <a:solidFill>
                  <a:srgbClr val="000000"/>
                </a:solidFill>
              </a:rPr>
              <a:t> בהיבט מיסוי פרישה והצגת </a:t>
            </a:r>
            <a:r>
              <a:rPr lang="he-IL" altLang="he-IL" sz="2200" dirty="0" err="1">
                <a:solidFill>
                  <a:srgbClr val="000000"/>
                </a:solidFill>
              </a:rPr>
              <a:t>פיתרון</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ד. דיון בכיתה בנוגע </a:t>
            </a:r>
            <a:r>
              <a:rPr lang="he-IL" altLang="he-IL" sz="2200" dirty="0" err="1">
                <a:solidFill>
                  <a:srgbClr val="000000"/>
                </a:solidFill>
              </a:rPr>
              <a:t>לפיתרון</a:t>
            </a:r>
            <a:r>
              <a:rPr lang="he-IL" altLang="he-IL" sz="2200" dirty="0">
                <a:solidFill>
                  <a:srgbClr val="000000"/>
                </a:solidFill>
              </a:rPr>
              <a:t> שהוצג</a:t>
            </a:r>
            <a:endParaRPr lang="en-US" altLang="he-IL" sz="2200"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 </a:t>
            </a:r>
            <a:endParaRPr lang="en-US" altLang="he-IL" sz="1800" dirty="0"/>
          </a:p>
          <a:p>
            <a:pPr>
              <a:lnSpc>
                <a:spcPct val="107000"/>
              </a:lnSpc>
              <a:spcAft>
                <a:spcPts val="800"/>
              </a:spcAft>
              <a:buFont typeface="Arial" panose="020B0604020202020204" pitchFamily="34" charset="0"/>
              <a:buNone/>
            </a:pP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0000"/>
                </a:solidFill>
              </a:rPr>
              <a:t> – </a:t>
            </a:r>
            <a:r>
              <a:rPr lang="he-IL" altLang="he-IL" sz="2200" dirty="0">
                <a:latin typeface="Arial" panose="020B0604020202020204" pitchFamily="34" charset="0"/>
              </a:rPr>
              <a:t>מענה על שאלות המשתתפים שנשלחו במהלך השבוע + שאלות שיעלו ע"י המנחה</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31748"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6237288"/>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025"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32771" name="Rectangle 4"/>
          <p:cNvSpPr>
            <a:spLocks noChangeArrowheads="1"/>
          </p:cNvSpPr>
          <p:nvPr/>
        </p:nvSpPr>
        <p:spPr bwMode="auto">
          <a:xfrm>
            <a:off x="0" y="1916113"/>
            <a:ext cx="8748713"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 אוגוסט:</a:t>
            </a:r>
            <a:r>
              <a:rPr lang="he-IL" altLang="he-IL" sz="2200" b="1" dirty="0">
                <a:solidFill>
                  <a:srgbClr val="000000"/>
                </a:solidFill>
              </a:rPr>
              <a:t> משה חסון</a:t>
            </a:r>
            <a:endParaRPr lang="en-US" altLang="he-IL" sz="2200" b="1"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a:t>
            </a:r>
            <a:r>
              <a:rPr lang="he-IL" altLang="he-IL" sz="2200" dirty="0">
                <a:solidFill>
                  <a:srgbClr val="000000"/>
                </a:solidFill>
              </a:rPr>
              <a:t>ריענון בנושא הקצאת נכסים ובניית אסטרטגיית השקעות מותאמת מטרות</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ב. ארגז הכלים של המתכנן –המאפיינים של מוצרי ההשקעה השונים </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ג. מיסוי השקעות – משה חסון</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ד. הצגת </a:t>
            </a:r>
            <a:r>
              <a:rPr lang="he-IL" altLang="he-IL" sz="2200" dirty="0" err="1">
                <a:solidFill>
                  <a:srgbClr val="000000"/>
                </a:solidFill>
              </a:rPr>
              <a:t>הקייס</a:t>
            </a:r>
            <a:r>
              <a:rPr lang="he-IL" altLang="he-IL" sz="2200" dirty="0">
                <a:solidFill>
                  <a:srgbClr val="000000"/>
                </a:solidFill>
              </a:rPr>
              <a:t> </a:t>
            </a:r>
            <a:r>
              <a:rPr lang="he-IL" altLang="he-IL" sz="2200" dirty="0" err="1">
                <a:solidFill>
                  <a:srgbClr val="000000"/>
                </a:solidFill>
              </a:rPr>
              <a:t>סטאדי</a:t>
            </a:r>
            <a:r>
              <a:rPr lang="he-IL" altLang="he-IL" sz="2200" dirty="0">
                <a:solidFill>
                  <a:srgbClr val="000000"/>
                </a:solidFill>
              </a:rPr>
              <a:t> בהיבט ההשקעות, ניתוח תיק והצגת </a:t>
            </a:r>
            <a:r>
              <a:rPr lang="he-IL" altLang="he-IL" sz="2200" dirty="0" err="1">
                <a:solidFill>
                  <a:srgbClr val="000000"/>
                </a:solidFill>
              </a:rPr>
              <a:t>פיתרון</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ה. דיון בכיתה בנוגע לפתרון שהוצג</a:t>
            </a:r>
            <a:endParaRPr lang="en-US" altLang="he-IL" sz="2200"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 </a:t>
            </a: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0000"/>
                </a:solidFill>
              </a:rPr>
              <a:t> – </a:t>
            </a:r>
            <a:r>
              <a:rPr lang="he-IL" altLang="he-IL" sz="2200" dirty="0">
                <a:latin typeface="Arial" panose="020B0604020202020204" pitchFamily="34" charset="0"/>
              </a:rPr>
              <a:t>מענה על שאלות המשתתפים שנשלחו במהלך השבוע + שאלות שיעלו ע"י המנחה</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32772"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6118225"/>
            <a:ext cx="17875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609282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a:solidFill>
                  <a:schemeClr val="tx2">
                    <a:lumMod val="75000"/>
                  </a:schemeClr>
                </a:solidFill>
                <a:latin typeface="Arial" panose="020B0604020202020204" pitchFamily="34" charset="0"/>
                <a:cs typeface="Arial" panose="020B0604020202020204" pitchFamily="34" charset="0"/>
              </a:rPr>
              <a:t>איך הופכים להיות </a:t>
            </a:r>
            <a:r>
              <a:rPr lang="en-US" altLang="en-US" sz="3500">
                <a:solidFill>
                  <a:schemeClr val="tx2">
                    <a:lumMod val="75000"/>
                  </a:schemeClr>
                </a:solidFill>
                <a:latin typeface="Arial" panose="020B0604020202020204" pitchFamily="34" charset="0"/>
                <a:cs typeface="Arial" panose="020B0604020202020204" pitchFamily="34" charset="0"/>
              </a:rPr>
              <a:t>CFP</a:t>
            </a:r>
            <a:r>
              <a:rPr lang="he-IL" altLang="en-US" sz="3500">
                <a:solidFill>
                  <a:schemeClr val="tx2">
                    <a:lumMod val="75000"/>
                  </a:schemeClr>
                </a:solidFill>
                <a:latin typeface="Arial" panose="020B0604020202020204" pitchFamily="34" charset="0"/>
                <a:cs typeface="Arial" panose="020B0604020202020204" pitchFamily="34" charset="0"/>
              </a:rPr>
              <a:t> בפועל</a:t>
            </a:r>
            <a:endParaRPr lang="en-US" altLang="en-US" sz="3500" dirty="0">
              <a:solidFill>
                <a:schemeClr val="tx2">
                  <a:lumMod val="75000"/>
                </a:schemeClr>
              </a:solidFill>
              <a:cs typeface="Times New Roman" panose="02020603050405020304" pitchFamily="18" charset="0"/>
            </a:endParaRPr>
          </a:p>
        </p:txBody>
      </p:sp>
      <p:sp>
        <p:nvSpPr>
          <p:cNvPr id="5123" name="Rectangle 4"/>
          <p:cNvSpPr>
            <a:spLocks noChangeArrowheads="1"/>
          </p:cNvSpPr>
          <p:nvPr/>
        </p:nvSpPr>
        <p:spPr bwMode="auto">
          <a:xfrm>
            <a:off x="468313" y="2025650"/>
            <a:ext cx="8675687" cy="4154488"/>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spcBef>
                <a:spcPct val="0"/>
              </a:spcBef>
              <a:buFont typeface="Arial" panose="020B0604020202020204" pitchFamily="34" charset="0"/>
              <a:buChar char="•"/>
              <a:defRPr/>
            </a:pPr>
            <a:r>
              <a:rPr lang="he-IL" altLang="he-IL" sz="2200" dirty="0">
                <a:latin typeface="Arial" panose="020B0604020202020204" pitchFamily="34" charset="0"/>
              </a:rPr>
              <a:t>קודם כל צריך להבין שהמתודה של תכנון פיננסי מקצועי על פיו פועלים כל המתכננים </a:t>
            </a:r>
            <a:r>
              <a:rPr lang="en-US" altLang="he-IL" sz="2200" dirty="0">
                <a:latin typeface="Arial" panose="020B0604020202020204" pitchFamily="34" charset="0"/>
              </a:rPr>
              <a:t>CFP </a:t>
            </a:r>
            <a:r>
              <a:rPr lang="he-IL" altLang="he-IL" sz="2200" dirty="0">
                <a:latin typeface="Arial" panose="020B0604020202020204" pitchFamily="34" charset="0"/>
              </a:rPr>
              <a:t> בעולם עובדת ומנצחת ואין קיצורי דרך.</a:t>
            </a:r>
          </a:p>
          <a:p>
            <a:pPr lvl="1">
              <a:spcBef>
                <a:spcPct val="0"/>
              </a:spcBef>
              <a:buFont typeface="Arial" panose="020B0604020202020204" pitchFamily="34" charset="0"/>
              <a:buChar char="•"/>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dirty="0">
                <a:latin typeface="Arial" panose="020B0604020202020204" pitchFamily="34" charset="0"/>
              </a:rPr>
              <a:t>עדות אישית – דבקות במטרה, נחישות, מקצוענות מביאים לתוצאות</a:t>
            </a:r>
          </a:p>
          <a:p>
            <a:pPr lvl="1">
              <a:spcBef>
                <a:spcPct val="0"/>
              </a:spcBef>
              <a:buFont typeface="Arial" panose="020B0604020202020204" pitchFamily="34" charset="0"/>
              <a:buChar char="•"/>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dirty="0">
                <a:latin typeface="Arial" panose="020B0604020202020204" pitchFamily="34" charset="0"/>
              </a:rPr>
              <a:t>לימודים וידע תיאורטי זו רק ההתחלה – הכרחי אך לא מספיק</a:t>
            </a:r>
          </a:p>
          <a:p>
            <a:pPr marL="457200" lvl="1" indent="0">
              <a:spcBef>
                <a:spcPct val="0"/>
              </a:spcBef>
              <a:buFont typeface="Arial" panose="020B0604020202020204" pitchFamily="34" charset="0"/>
              <a:buNone/>
              <a:defRPr/>
            </a:pPr>
            <a:r>
              <a:rPr lang="he-IL" altLang="he-IL" sz="2200" dirty="0">
                <a:latin typeface="Arial" panose="020B0604020202020204" pitchFamily="34" charset="0"/>
              </a:rPr>
              <a:t>    צריך לבצע בפועל ליווי של משפחות וככה לומדים הכי טוב והופכים את     </a:t>
            </a:r>
          </a:p>
          <a:p>
            <a:pPr marL="457200" lvl="1" indent="0">
              <a:spcBef>
                <a:spcPct val="0"/>
              </a:spcBef>
              <a:buFont typeface="Arial" panose="020B0604020202020204" pitchFamily="34" charset="0"/>
              <a:buNone/>
              <a:defRPr/>
            </a:pPr>
            <a:r>
              <a:rPr lang="he-IL" altLang="he-IL" sz="2200" dirty="0">
                <a:latin typeface="Arial" panose="020B0604020202020204" pitchFamily="34" charset="0"/>
              </a:rPr>
              <a:t>    המתודה לדרך חיים </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dirty="0">
                <a:latin typeface="Arial" panose="020B0604020202020204" pitchFamily="34" charset="0"/>
              </a:rPr>
              <a:t>לא לפחד – אנחנו כאן בשבילכם</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endParaRPr lang="he-IL" altLang="en-US" sz="2200" dirty="0">
              <a:latin typeface="Arial" panose="020B0604020202020204" pitchFamily="34" charset="0"/>
            </a:endParaRPr>
          </a:p>
        </p:txBody>
      </p:sp>
      <p:pic>
        <p:nvPicPr>
          <p:cNvPr id="5124" name="תמונה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תמונה 6"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1000"/>
                                        <p:tgtEl>
                                          <p:spTgt spid="5123">
                                            <p:txEl>
                                              <p:pRg st="2" end="2"/>
                                            </p:txEl>
                                          </p:spTgt>
                                        </p:tgtEl>
                                      </p:cBhvr>
                                    </p:animEffect>
                                    <p:anim calcmode="lin" valueType="num">
                                      <p:cBhvr>
                                        <p:cTn id="1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Effect transition="in" filter="fade">
                                      <p:cBhvr>
                                        <p:cTn id="20" dur="1000"/>
                                        <p:tgtEl>
                                          <p:spTgt spid="5123">
                                            <p:txEl>
                                              <p:pRg st="4" end="4"/>
                                            </p:txEl>
                                          </p:spTgt>
                                        </p:tgtEl>
                                      </p:cBhvr>
                                    </p:animEffect>
                                    <p:anim calcmode="lin" valueType="num">
                                      <p:cBhvr>
                                        <p:cTn id="21"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Effect transition="in" filter="fade">
                                      <p:cBhvr>
                                        <p:cTn id="25" dur="1000"/>
                                        <p:tgtEl>
                                          <p:spTgt spid="5123">
                                            <p:txEl>
                                              <p:pRg st="5" end="5"/>
                                            </p:txEl>
                                          </p:spTgt>
                                        </p:tgtEl>
                                      </p:cBhvr>
                                    </p:animEffect>
                                    <p:anim calcmode="lin" valueType="num">
                                      <p:cBhvr>
                                        <p:cTn id="26"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123">
                                            <p:txEl>
                                              <p:pRg st="6" end="6"/>
                                            </p:txEl>
                                          </p:spTgt>
                                        </p:tgtEl>
                                        <p:attrNameLst>
                                          <p:attrName>style.visibility</p:attrName>
                                        </p:attrNameLst>
                                      </p:cBhvr>
                                      <p:to>
                                        <p:strVal val="visible"/>
                                      </p:to>
                                    </p:set>
                                    <p:animEffect transition="in" filter="fade">
                                      <p:cBhvr>
                                        <p:cTn id="30" dur="1000"/>
                                        <p:tgtEl>
                                          <p:spTgt spid="5123">
                                            <p:txEl>
                                              <p:pRg st="6" end="6"/>
                                            </p:txEl>
                                          </p:spTgt>
                                        </p:tgtEl>
                                      </p:cBhvr>
                                    </p:animEffect>
                                    <p:anim calcmode="lin" valueType="num">
                                      <p:cBhvr>
                                        <p:cTn id="31"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 calcmode="lin" valueType="num">
                                      <p:cBhvr>
                                        <p:cTn id="37" dur="1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33795" name="Rectangle 4"/>
          <p:cNvSpPr>
            <a:spLocks noChangeArrowheads="1"/>
          </p:cNvSpPr>
          <p:nvPr/>
        </p:nvSpPr>
        <p:spPr bwMode="auto">
          <a:xfrm>
            <a:off x="0" y="2025650"/>
            <a:ext cx="874871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 ספטמבר:</a:t>
            </a:r>
            <a:r>
              <a:rPr lang="he-IL" altLang="he-IL" sz="2200" b="1" dirty="0">
                <a:solidFill>
                  <a:srgbClr val="000000"/>
                </a:solidFill>
              </a:rPr>
              <a:t> טלי וולס</a:t>
            </a:r>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א. </a:t>
            </a:r>
            <a:r>
              <a:rPr lang="he-IL" altLang="he-IL" sz="2200" dirty="0">
                <a:solidFill>
                  <a:srgbClr val="000000"/>
                </a:solidFill>
              </a:rPr>
              <a:t>ניהול סיכונים משפחתי – טלי וולס</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ב. אינטגרציה בין כל עולמות התוכן לכדי תכנית פיננסית מקיפה</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ג. הצגת </a:t>
            </a:r>
            <a:r>
              <a:rPr lang="he-IL" altLang="he-IL" sz="2200" dirty="0" err="1">
                <a:solidFill>
                  <a:srgbClr val="000000"/>
                </a:solidFill>
              </a:rPr>
              <a:t>פיתרון</a:t>
            </a:r>
            <a:r>
              <a:rPr lang="he-IL" altLang="he-IL" sz="2200" dirty="0">
                <a:solidFill>
                  <a:srgbClr val="000000"/>
                </a:solidFill>
              </a:rPr>
              <a:t> הוליסטי </a:t>
            </a:r>
            <a:r>
              <a:rPr lang="he-IL" altLang="he-IL" sz="2200" dirty="0" err="1">
                <a:solidFill>
                  <a:srgbClr val="000000"/>
                </a:solidFill>
              </a:rPr>
              <a:t>לקייס</a:t>
            </a:r>
            <a:r>
              <a:rPr lang="he-IL" altLang="he-IL" sz="2200" dirty="0">
                <a:solidFill>
                  <a:srgbClr val="000000"/>
                </a:solidFill>
              </a:rPr>
              <a:t> </a:t>
            </a:r>
            <a:r>
              <a:rPr lang="he-IL" altLang="he-IL" sz="2200" dirty="0" err="1">
                <a:solidFill>
                  <a:srgbClr val="000000"/>
                </a:solidFill>
              </a:rPr>
              <a:t>סטאדי</a:t>
            </a:r>
            <a:r>
              <a:rPr lang="he-IL" altLang="he-IL" sz="2200" dirty="0">
                <a:solidFill>
                  <a:srgbClr val="000000"/>
                </a:solidFill>
              </a:rPr>
              <a:t> תוך </a:t>
            </a:r>
            <a:r>
              <a:rPr lang="he-IL" altLang="he-IL" sz="2200" dirty="0" err="1">
                <a:solidFill>
                  <a:srgbClr val="000000"/>
                </a:solidFill>
              </a:rPr>
              <a:t>התיחסות</a:t>
            </a:r>
            <a:r>
              <a:rPr lang="he-IL" altLang="he-IL" sz="2200" dirty="0">
                <a:solidFill>
                  <a:srgbClr val="000000"/>
                </a:solidFill>
              </a:rPr>
              <a:t> ליעדים הפיננסים שהוגדרו</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ד. דיון בכיתה בנוגע לפתרון שהוצג</a:t>
            </a:r>
            <a:endParaRPr lang="en-US" altLang="he-IL" sz="2200" dirty="0"/>
          </a:p>
          <a:p>
            <a:pPr>
              <a:lnSpc>
                <a:spcPct val="107000"/>
              </a:lnSpc>
              <a:spcAft>
                <a:spcPts val="800"/>
              </a:spcAft>
              <a:buFont typeface="Arial" panose="020B0604020202020204" pitchFamily="34" charset="0"/>
              <a:buNone/>
            </a:pPr>
            <a:r>
              <a:rPr lang="he-IL" altLang="he-IL" sz="2200" dirty="0">
                <a:latin typeface="Arial" panose="020B0604020202020204" pitchFamily="34" charset="0"/>
              </a:rPr>
              <a:t> </a:t>
            </a:r>
            <a:endParaRPr lang="en-US" altLang="he-IL" sz="1800" dirty="0"/>
          </a:p>
          <a:p>
            <a:pPr>
              <a:lnSpc>
                <a:spcPct val="107000"/>
              </a:lnSpc>
              <a:spcAft>
                <a:spcPts val="800"/>
              </a:spcAft>
              <a:buFont typeface="Arial" panose="020B0604020202020204" pitchFamily="34" charset="0"/>
              <a:buNone/>
            </a:pPr>
            <a:r>
              <a:rPr lang="he-IL" altLang="he-IL" sz="2200" b="1" u="sng" dirty="0" err="1">
                <a:solidFill>
                  <a:srgbClr val="0070C0"/>
                </a:solidFill>
              </a:rPr>
              <a:t>וובינר</a:t>
            </a:r>
            <a:r>
              <a:rPr lang="he-IL" altLang="he-IL" sz="2200" b="1" u="sng" dirty="0">
                <a:solidFill>
                  <a:srgbClr val="0070C0"/>
                </a:solidFill>
              </a:rPr>
              <a:t> חודשי</a:t>
            </a:r>
            <a:r>
              <a:rPr lang="he-IL" altLang="he-IL" sz="2200" dirty="0">
                <a:solidFill>
                  <a:srgbClr val="000000"/>
                </a:solidFill>
              </a:rPr>
              <a:t> – </a:t>
            </a:r>
            <a:r>
              <a:rPr lang="he-IL" altLang="he-IL" sz="2200" dirty="0">
                <a:latin typeface="Arial" panose="020B0604020202020204" pitchFamily="34" charset="0"/>
              </a:rPr>
              <a:t>מענה על שאלות המשתתפים שנשלחו במהלך השבוע + שאלות שיעלו ע"י המנחה</a:t>
            </a:r>
            <a:endParaRPr lang="en-US" altLang="he-IL" sz="22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33796"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6237288"/>
            <a:ext cx="1787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6251575"/>
            <a:ext cx="125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סילבוס תכנית הפרקטיקום</a:t>
            </a:r>
            <a:endParaRPr lang="en-US" altLang="en-US" sz="3500" dirty="0">
              <a:solidFill>
                <a:schemeClr val="tx2">
                  <a:lumMod val="75000"/>
                </a:schemeClr>
              </a:solidFill>
              <a:cs typeface="Times New Roman" panose="02020603050405020304" pitchFamily="18" charset="0"/>
            </a:endParaRPr>
          </a:p>
        </p:txBody>
      </p:sp>
      <p:sp>
        <p:nvSpPr>
          <p:cNvPr id="34819" name="Rectangle 4"/>
          <p:cNvSpPr>
            <a:spLocks noChangeArrowheads="1"/>
          </p:cNvSpPr>
          <p:nvPr/>
        </p:nvSpPr>
        <p:spPr bwMode="auto">
          <a:xfrm>
            <a:off x="0" y="1844675"/>
            <a:ext cx="9144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07000"/>
              </a:lnSpc>
              <a:spcAft>
                <a:spcPts val="800"/>
              </a:spcAft>
              <a:buFont typeface="Arial" panose="020B0604020202020204" pitchFamily="34" charset="0"/>
              <a:buNone/>
            </a:pPr>
            <a:r>
              <a:rPr lang="he-IL" altLang="he-IL" sz="2200" b="1" u="sng" dirty="0">
                <a:solidFill>
                  <a:srgbClr val="000000"/>
                </a:solidFill>
              </a:rPr>
              <a:t>מפגשים פרונטליים החל מאוקטובר-פברואר:</a:t>
            </a:r>
            <a:r>
              <a:rPr lang="he-IL" altLang="he-IL" sz="2200" u="sng" dirty="0">
                <a:solidFill>
                  <a:srgbClr val="000000"/>
                </a:solidFill>
              </a:rPr>
              <a:t> </a:t>
            </a:r>
            <a:r>
              <a:rPr lang="he-IL" altLang="he-IL" sz="2200" dirty="0"/>
              <a:t> </a:t>
            </a:r>
          </a:p>
          <a:p>
            <a:pPr>
              <a:lnSpc>
                <a:spcPct val="107000"/>
              </a:lnSpc>
              <a:spcAft>
                <a:spcPts val="800"/>
              </a:spcAft>
              <a:buFont typeface="Arial" panose="020B0604020202020204" pitchFamily="34" charset="0"/>
              <a:buNone/>
            </a:pPr>
            <a:r>
              <a:rPr lang="he-IL" altLang="he-IL" sz="2200" b="1" dirty="0">
                <a:solidFill>
                  <a:srgbClr val="000000"/>
                </a:solidFill>
              </a:rPr>
              <a:t>ריענון מתודולוגיית העבודה של המתכנן הפיננסי על כל שלביה</a:t>
            </a:r>
            <a:endParaRPr lang="en-US" altLang="he-IL" sz="2200" b="1" dirty="0"/>
          </a:p>
          <a:p>
            <a:pPr>
              <a:lnSpc>
                <a:spcPct val="107000"/>
              </a:lnSpc>
              <a:spcAft>
                <a:spcPts val="800"/>
              </a:spcAft>
              <a:buFont typeface="Arial" panose="020B0604020202020204" pitchFamily="34" charset="0"/>
              <a:buNone/>
            </a:pPr>
            <a:r>
              <a:rPr lang="he-IL" altLang="he-IL" sz="2200" dirty="0">
                <a:solidFill>
                  <a:srgbClr val="000000"/>
                </a:solidFill>
              </a:rPr>
              <a:t>א. ניתוח מקרה שיביא מתכנן ספציפי שלפתרון שלו יש ערך ותרומה מקצועית לכלל חברי הקבוצה, הפתרון יוצג גם באמצעות תוכנה לתכנון פיננסי</a:t>
            </a:r>
            <a:endParaRPr lang="en-US" altLang="he-IL" sz="2200" dirty="0"/>
          </a:p>
          <a:p>
            <a:pPr>
              <a:lnSpc>
                <a:spcPct val="107000"/>
              </a:lnSpc>
              <a:spcAft>
                <a:spcPts val="800"/>
              </a:spcAft>
              <a:buFont typeface="Arial" panose="020B0604020202020204" pitchFamily="34" charset="0"/>
              <a:buNone/>
            </a:pPr>
            <a:r>
              <a:rPr lang="he-IL" altLang="he-IL" sz="2200" dirty="0">
                <a:solidFill>
                  <a:srgbClr val="000000"/>
                </a:solidFill>
              </a:rPr>
              <a:t>ב. חלוקת המשתתפים לקבוצות לטובת עבודה משותפת למציאת פתרון למקרה, הצגת הפתרון ע"י נציג של כל קבוצה ודיון בכיתה בנוגע לפתרון שהוצג</a:t>
            </a:r>
            <a:endParaRPr lang="en-US" altLang="he-IL" sz="2200" dirty="0"/>
          </a:p>
          <a:p>
            <a:pPr>
              <a:spcAft>
                <a:spcPts val="800"/>
              </a:spcAft>
              <a:buFont typeface="Arial" panose="020B0604020202020204" pitchFamily="34" charset="0"/>
              <a:buNone/>
            </a:pPr>
            <a:r>
              <a:rPr lang="he-IL" altLang="he-IL" sz="2200" dirty="0">
                <a:solidFill>
                  <a:srgbClr val="000000"/>
                </a:solidFill>
              </a:rPr>
              <a:t>ג. לימוד נושאים מקצועיים שהועלו ע"י משתתפי הפרקטיקום (מנחה/מומחים מקצועיים בהתאם לנושאים שיועלו) </a:t>
            </a:r>
            <a:endParaRPr lang="en-US" altLang="he-IL" sz="2200" dirty="0"/>
          </a:p>
          <a:p>
            <a:pPr>
              <a:spcAft>
                <a:spcPts val="800"/>
              </a:spcAft>
              <a:buFont typeface="Arial" panose="020B0604020202020204" pitchFamily="34" charset="0"/>
              <a:buNone/>
            </a:pPr>
            <a:r>
              <a:rPr lang="he-IL" altLang="he-IL" sz="2200" dirty="0">
                <a:solidFill>
                  <a:srgbClr val="000000"/>
                </a:solidFill>
              </a:rPr>
              <a:t>ד. מתכננים מציגים סיפור הצלחה – מידי מפגש יציג מתכנן , תיק תכנון מוצלח בפני כל המשתתפים. </a:t>
            </a:r>
            <a:endParaRPr lang="en-US" altLang="he-IL" sz="2200" dirty="0"/>
          </a:p>
          <a:p>
            <a:pPr>
              <a:spcAft>
                <a:spcPts val="800"/>
              </a:spcAft>
              <a:buFont typeface="Arial" panose="020B0604020202020204" pitchFamily="34" charset="0"/>
              <a:buNone/>
            </a:pPr>
            <a:r>
              <a:rPr lang="he-IL" altLang="he-IL" sz="1900" b="1" u="sng" dirty="0" err="1">
                <a:solidFill>
                  <a:srgbClr val="0070C0"/>
                </a:solidFill>
              </a:rPr>
              <a:t>וובינר</a:t>
            </a:r>
            <a:r>
              <a:rPr lang="he-IL" altLang="he-IL" sz="1900" b="1" u="sng" dirty="0">
                <a:solidFill>
                  <a:srgbClr val="0070C0"/>
                </a:solidFill>
              </a:rPr>
              <a:t> חודשי</a:t>
            </a:r>
            <a:r>
              <a:rPr lang="he-IL" altLang="he-IL" sz="1900" dirty="0">
                <a:solidFill>
                  <a:srgbClr val="000000"/>
                </a:solidFill>
              </a:rPr>
              <a:t> – </a:t>
            </a:r>
            <a:r>
              <a:rPr lang="he-IL" altLang="he-IL" sz="1900" dirty="0">
                <a:latin typeface="Arial" panose="020B0604020202020204" pitchFamily="34" charset="0"/>
              </a:rPr>
              <a:t>מענה על שאלות המשתתפים שנשלחו במהלך השבוע + שאלות שיעלו ע"י המנחה</a:t>
            </a:r>
            <a:endParaRPr lang="en-US" altLang="he-IL" sz="1900" dirty="0">
              <a:latin typeface="Arial" panose="020B0604020202020204" pitchFamily="34" charset="0"/>
            </a:endParaRPr>
          </a:p>
          <a:p>
            <a:pPr>
              <a:lnSpc>
                <a:spcPct val="107000"/>
              </a:lnSpc>
              <a:spcAft>
                <a:spcPts val="800"/>
              </a:spcAft>
              <a:buFont typeface="Arial" panose="020B0604020202020204" pitchFamily="34" charset="0"/>
              <a:buNone/>
            </a:pPr>
            <a:endParaRPr lang="en-US" altLang="he-IL" sz="2200" dirty="0">
              <a:latin typeface="Arial" panose="020B0604020202020204" pitchFamily="34" charset="0"/>
            </a:endParaRPr>
          </a:p>
          <a:p>
            <a:pPr lvl="1">
              <a:spcBef>
                <a:spcPct val="0"/>
              </a:spcBef>
              <a:buFont typeface="Arial" panose="020B0604020202020204" pitchFamily="34" charset="0"/>
              <a:buChar char="•"/>
            </a:pPr>
            <a:endParaRPr lang="he-IL" altLang="en-US" sz="2200" dirty="0">
              <a:latin typeface="Arial" panose="020B0604020202020204" pitchFamily="34" charset="0"/>
            </a:endParaRPr>
          </a:p>
        </p:txBody>
      </p:sp>
      <p:pic>
        <p:nvPicPr>
          <p:cNvPr id="4" name="תמונה 3">
            <a:extLst>
              <a:ext uri="{FF2B5EF4-FFF2-40B4-BE49-F238E27FC236}">
                <a16:creationId xmlns:a16="http://schemas.microsoft.com/office/drawing/2014/main" xmlns="" id="{F65A8450-000A-4839-9403-1C38796B8E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descr="תמונה שמכילה טקסט&#10;&#10;התיאור נוצר באופן אוטומטי">
            <a:extLst>
              <a:ext uri="{FF2B5EF4-FFF2-40B4-BE49-F238E27FC236}">
                <a16:creationId xmlns:a16="http://schemas.microsoft.com/office/drawing/2014/main" xmlns="" id="{D9835900-5BBE-4614-9336-94B941C9D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כותרת משנה 2"/>
          <p:cNvSpPr txBox="1">
            <a:spLocks/>
          </p:cNvSpPr>
          <p:nvPr/>
        </p:nvSpPr>
        <p:spPr>
          <a:xfrm>
            <a:off x="1552575" y="2212975"/>
            <a:ext cx="5842000" cy="495300"/>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24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5" name="תמונה 4"/>
          <p:cNvPicPr>
            <a:picLocks noChangeAspect="1"/>
          </p:cNvPicPr>
          <p:nvPr/>
        </p:nvPicPr>
        <p:blipFill>
          <a:blip r:embed="rId3"/>
          <a:stretch>
            <a:fillRect/>
          </a:stretch>
        </p:blipFill>
        <p:spPr>
          <a:xfrm>
            <a:off x="935038" y="2997200"/>
            <a:ext cx="7273925" cy="2506663"/>
          </a:xfrm>
          <a:prstGeom prst="rect">
            <a:avLst/>
          </a:prstGeom>
          <a:ln>
            <a:noFill/>
          </a:ln>
          <a:effectLst>
            <a:outerShdw blurRad="292100" dist="139700" dir="2700000" algn="tl" rotWithShape="0">
              <a:srgbClr val="333333">
                <a:alpha val="65000"/>
              </a:srgbClr>
            </a:outerShdw>
          </a:effectLst>
        </p:spPr>
      </p:pic>
      <p:pic>
        <p:nvPicPr>
          <p:cNvPr id="17412" name="תמונה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56288"/>
            <a:ext cx="12652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5C85D4BF-2E18-44BB-8D43-2EDCAA9D8A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AC0F3071-43DC-4DDE-81E3-78A002571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6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434" name="Picture 2" descr="How To Successfully Have A One Night Stand - YouBeauty - betway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873250"/>
            <a:ext cx="459581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ow to Turn a One-Night Stand Into a Relatio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435475"/>
            <a:ext cx="457993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משנה 2"/>
          <p:cNvSpPr txBox="1">
            <a:spLocks/>
          </p:cNvSpPr>
          <p:nvPr/>
        </p:nvSpPr>
        <p:spPr>
          <a:xfrm>
            <a:off x="976313" y="2260600"/>
            <a:ext cx="2185987" cy="167322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מסטוץ למערכת יחסים</a:t>
            </a:r>
          </a:p>
          <a:p>
            <a:pPr marL="0" indent="0" algn="ctr">
              <a:buFont typeface="Arial" panose="020B0604020202020204" pitchFamily="34" charset="0"/>
              <a:buNone/>
              <a:defRPr/>
            </a:pPr>
            <a:endParaRPr lang="he-IL" sz="750" b="1" dirty="0">
              <a:solidFill>
                <a:srgbClr val="0070C0"/>
              </a:solidFill>
              <a:effectLst>
                <a:outerShdw blurRad="38100" dist="38100" dir="2700000" algn="tl">
                  <a:srgbClr val="000000">
                    <a:alpha val="43137"/>
                  </a:srgbClr>
                </a:outerShdw>
              </a:effectLst>
            </a:endParaRP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לקוח לאורך זמן שאתה גדל ומתפתח </a:t>
            </a:r>
            <a:r>
              <a:rPr lang="he-IL" sz="1800" b="1" dirty="0" err="1">
                <a:solidFill>
                  <a:srgbClr val="0070C0"/>
                </a:solidFill>
                <a:effectLst>
                  <a:outerShdw blurRad="38100" dist="38100" dir="2700000" algn="tl">
                    <a:srgbClr val="000000">
                      <a:alpha val="43137"/>
                    </a:srgbClr>
                  </a:outerShdw>
                </a:effectLst>
              </a:rPr>
              <a:t>איתו</a:t>
            </a:r>
            <a:r>
              <a:rPr lang="he-IL" sz="1800" b="1" dirty="0">
                <a:solidFill>
                  <a:srgbClr val="0070C0"/>
                </a:solidFill>
                <a:effectLst>
                  <a:outerShdw blurRad="38100" dist="38100" dir="2700000" algn="tl">
                    <a:srgbClr val="000000">
                      <a:alpha val="43137"/>
                    </a:srgbClr>
                  </a:outerShdw>
                </a:effectLst>
              </a:rPr>
              <a:t> לאורך השנים</a:t>
            </a:r>
          </a:p>
        </p:txBody>
      </p:sp>
      <p:sp>
        <p:nvSpPr>
          <p:cNvPr id="5" name="כותרת משנה 2"/>
          <p:cNvSpPr txBox="1">
            <a:spLocks/>
          </p:cNvSpPr>
          <p:nvPr/>
        </p:nvSpPr>
        <p:spPr>
          <a:xfrm>
            <a:off x="4711700" y="5853113"/>
            <a:ext cx="4397375" cy="3841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18438" name="תמונה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53113"/>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3">
            <a:extLst>
              <a:ext uri="{FF2B5EF4-FFF2-40B4-BE49-F238E27FC236}">
                <a16:creationId xmlns:a16="http://schemas.microsoft.com/office/drawing/2014/main" xmlns="" id="{9B6A5B08-C02E-45AE-8876-664920B882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4" descr="תמונה שמכילה טקסט&#10;&#10;התיאור נוצר באופן אוטומטי">
            <a:extLst>
              <a:ext uri="{FF2B5EF4-FFF2-40B4-BE49-F238E27FC236}">
                <a16:creationId xmlns:a16="http://schemas.microsoft.com/office/drawing/2014/main" xmlns="" id="{4EF833D1-0A1B-4FC6-AA05-64F46ACA87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39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866" name="Picture 2" descr="Premium Vector | Aging concept of male character. generation of people and  stages of growing up. baby, child, teenager, adult, elderly person. the  cycle of life from childhood to old age. cartoon"/>
          <p:cNvPicPr>
            <a:picLocks noChangeAspect="1" noChangeArrowheads="1"/>
          </p:cNvPicPr>
          <p:nvPr/>
        </p:nvPicPr>
        <p:blipFill>
          <a:blip r:embed="rId3"/>
          <a:srcRect/>
          <a:stretch>
            <a:fillRect/>
          </a:stretch>
        </p:blipFill>
        <p:spPr bwMode="auto">
          <a:xfrm>
            <a:off x="1492250" y="3141663"/>
            <a:ext cx="6159500" cy="2514600"/>
          </a:xfrm>
          <a:prstGeom prst="rect">
            <a:avLst/>
          </a:prstGeom>
          <a:ln>
            <a:noFill/>
          </a:ln>
          <a:effectLst>
            <a:outerShdw blurRad="292100" dist="139700" dir="2700000" algn="tl" rotWithShape="0">
              <a:srgbClr val="333333">
                <a:alpha val="65000"/>
              </a:srgbClr>
            </a:outerShdw>
          </a:effectLst>
        </p:spPr>
      </p:pic>
      <p:sp>
        <p:nvSpPr>
          <p:cNvPr id="3" name="כותרת משנה 2"/>
          <p:cNvSpPr txBox="1">
            <a:spLocks/>
          </p:cNvSpPr>
          <p:nvPr/>
        </p:nvSpPr>
        <p:spPr>
          <a:xfrm>
            <a:off x="5862638" y="2309813"/>
            <a:ext cx="2908300" cy="357187"/>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אופק פרנסה עתידי ומתמשך</a:t>
            </a:r>
          </a:p>
        </p:txBody>
      </p:sp>
      <p:sp>
        <p:nvSpPr>
          <p:cNvPr id="4" name="כותרת משנה 2"/>
          <p:cNvSpPr txBox="1">
            <a:spLocks/>
          </p:cNvSpPr>
          <p:nvPr/>
        </p:nvSpPr>
        <p:spPr>
          <a:xfrm>
            <a:off x="2422525" y="6129338"/>
            <a:ext cx="4298950" cy="358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19461"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26125"/>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77B70EE1-D245-42EB-81A3-7398BF4FCE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81A13942-70ED-4936-8867-120B591C9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25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482" name="Picture 2" descr="People | European Food Safety Auth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4360863"/>
            <a:ext cx="47291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217488" y="1962150"/>
            <a:ext cx="3668712" cy="48958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r">
              <a:defRPr/>
            </a:pPr>
            <a:r>
              <a:rPr lang="he-IL" b="1" dirty="0">
                <a:solidFill>
                  <a:srgbClr val="0070C0"/>
                </a:solidFill>
                <a:effectLst>
                  <a:outerShdw blurRad="38100" dist="38100" dir="2700000" algn="tl">
                    <a:srgbClr val="000000">
                      <a:alpha val="43137"/>
                    </a:srgbClr>
                  </a:outerShdw>
                </a:effectLst>
              </a:rPr>
              <a:t>אנשים קונים מאנשים</a:t>
            </a:r>
          </a:p>
          <a:p>
            <a:pPr algn="r">
              <a:defRPr/>
            </a:pPr>
            <a:endParaRPr lang="he-IL" b="1" dirty="0">
              <a:solidFill>
                <a:srgbClr val="0070C0"/>
              </a:solidFill>
              <a:effectLst>
                <a:outerShdw blurRad="38100" dist="38100" dir="2700000" algn="tl">
                  <a:srgbClr val="000000">
                    <a:alpha val="43137"/>
                  </a:srgbClr>
                </a:outerShdw>
              </a:effectLst>
            </a:endParaRPr>
          </a:p>
          <a:p>
            <a:pPr algn="r">
              <a:defRPr/>
            </a:pPr>
            <a:r>
              <a:rPr lang="he-IL" b="1" dirty="0">
                <a:solidFill>
                  <a:srgbClr val="0070C0"/>
                </a:solidFill>
                <a:effectLst>
                  <a:outerShdw blurRad="38100" dist="38100" dir="2700000" algn="tl">
                    <a:srgbClr val="000000">
                      <a:alpha val="43137"/>
                    </a:srgbClr>
                  </a:outerShdw>
                </a:effectLst>
              </a:rPr>
              <a:t>אנשים קונים שירותים מאנשים שהם </a:t>
            </a:r>
          </a:p>
          <a:p>
            <a:pPr algn="r">
              <a:defRPr/>
            </a:pPr>
            <a:r>
              <a:rPr lang="he-IL" b="1" dirty="0">
                <a:solidFill>
                  <a:srgbClr val="0070C0"/>
                </a:solidFill>
                <a:effectLst>
                  <a:outerShdw blurRad="38100" dist="38100" dir="2700000" algn="tl">
                    <a:srgbClr val="000000">
                      <a:alpha val="43137"/>
                    </a:srgbClr>
                  </a:outerShdw>
                </a:effectLst>
              </a:rPr>
              <a:t>סומכים עליהם</a:t>
            </a:r>
          </a:p>
          <a:p>
            <a:pPr algn="r">
              <a:defRPr/>
            </a:pPr>
            <a:endParaRPr lang="he-IL" b="1" dirty="0">
              <a:solidFill>
                <a:srgbClr val="0070C0"/>
              </a:solidFill>
              <a:effectLst>
                <a:outerShdw blurRad="38100" dist="38100" dir="2700000" algn="tl">
                  <a:srgbClr val="000000">
                    <a:alpha val="43137"/>
                  </a:srgbClr>
                </a:outerShdw>
              </a:effectLst>
            </a:endParaRPr>
          </a:p>
          <a:p>
            <a:pPr algn="r">
              <a:defRPr/>
            </a:pPr>
            <a:r>
              <a:rPr lang="he-IL" b="1" dirty="0">
                <a:solidFill>
                  <a:srgbClr val="0070C0"/>
                </a:solidFill>
                <a:effectLst>
                  <a:outerShdw blurRad="38100" dist="38100" dir="2700000" algn="tl">
                    <a:srgbClr val="000000">
                      <a:alpha val="43137"/>
                    </a:srgbClr>
                  </a:outerShdw>
                </a:effectLst>
              </a:rPr>
              <a:t>אנשים קונים מאנשים דומים להם</a:t>
            </a:r>
          </a:p>
          <a:p>
            <a:pPr algn="r">
              <a:defRPr/>
            </a:pPr>
            <a:endParaRPr lang="he-IL" b="1" dirty="0">
              <a:solidFill>
                <a:srgbClr val="0070C0"/>
              </a:solidFill>
              <a:effectLst>
                <a:outerShdw blurRad="38100" dist="38100" dir="2700000" algn="tl">
                  <a:srgbClr val="000000">
                    <a:alpha val="43137"/>
                  </a:srgbClr>
                </a:outerShdw>
              </a:effectLst>
            </a:endParaRPr>
          </a:p>
          <a:p>
            <a:pPr algn="r">
              <a:defRPr/>
            </a:pPr>
            <a:r>
              <a:rPr lang="he-IL" b="1" dirty="0">
                <a:solidFill>
                  <a:srgbClr val="0070C0"/>
                </a:solidFill>
                <a:effectLst>
                  <a:outerShdw blurRad="38100" dist="38100" dir="2700000" algn="tl">
                    <a:srgbClr val="000000">
                      <a:alpha val="43137"/>
                    </a:srgbClr>
                  </a:outerShdw>
                </a:effectLst>
              </a:rPr>
              <a:t>אנשים קונים מאנשים שמדברים את אותה שפה שלהם (אינסטלטורית)</a:t>
            </a:r>
          </a:p>
          <a:p>
            <a:pPr algn="r">
              <a:defRPr/>
            </a:pPr>
            <a:endParaRPr lang="he-IL" b="1" dirty="0">
              <a:solidFill>
                <a:srgbClr val="0070C0"/>
              </a:solidFill>
              <a:effectLst>
                <a:outerShdw blurRad="38100" dist="38100" dir="2700000" algn="tl">
                  <a:srgbClr val="000000">
                    <a:alpha val="43137"/>
                  </a:srgbClr>
                </a:outerShdw>
              </a:effectLst>
            </a:endParaRPr>
          </a:p>
          <a:p>
            <a:pPr algn="r">
              <a:defRPr/>
            </a:pPr>
            <a:r>
              <a:rPr lang="he-IL" b="1" dirty="0">
                <a:solidFill>
                  <a:srgbClr val="0070C0"/>
                </a:solidFill>
                <a:effectLst>
                  <a:outerShdw blurRad="38100" dist="38100" dir="2700000" algn="tl">
                    <a:srgbClr val="000000">
                      <a:alpha val="43137"/>
                    </a:srgbClr>
                  </a:outerShdw>
                </a:effectLst>
              </a:rPr>
              <a:t>אנשים קונים מאנשים שהם מאמינים שיתנו להם ערך מוסף </a:t>
            </a:r>
            <a:endParaRPr lang="he-IL" b="1" dirty="0">
              <a:solidFill>
                <a:srgbClr val="0070C0"/>
              </a:solidFill>
            </a:endParaRPr>
          </a:p>
          <a:p>
            <a:pPr algn="r">
              <a:defRPr/>
            </a:pPr>
            <a:endParaRPr lang="he-IL" b="1" dirty="0">
              <a:solidFill>
                <a:srgbClr val="0070C0"/>
              </a:solidFill>
            </a:endParaRPr>
          </a:p>
          <a:p>
            <a:pPr algn="r">
              <a:defRPr/>
            </a:pPr>
            <a:endParaRPr lang="he-IL" b="1" dirty="0">
              <a:solidFill>
                <a:srgbClr val="0070C0"/>
              </a:solidFill>
            </a:endParaRPr>
          </a:p>
          <a:p>
            <a:pPr algn="r">
              <a:defRPr/>
            </a:pPr>
            <a:endParaRPr lang="he-IL" b="1" dirty="0">
              <a:solidFill>
                <a:srgbClr val="0070C0"/>
              </a:solidFill>
            </a:endParaRPr>
          </a:p>
          <a:p>
            <a:pPr algn="r">
              <a:defRPr/>
            </a:pPr>
            <a:endParaRPr lang="he-IL" b="1" dirty="0">
              <a:solidFill>
                <a:srgbClr val="0070C0"/>
              </a:solidFill>
            </a:endParaRPr>
          </a:p>
          <a:p>
            <a:pPr algn="r">
              <a:defRPr/>
            </a:pPr>
            <a:endParaRPr lang="he-IL" b="1" dirty="0">
              <a:solidFill>
                <a:srgbClr val="0070C0"/>
              </a:solidFill>
            </a:endParaRPr>
          </a:p>
        </p:txBody>
      </p:sp>
      <p:sp>
        <p:nvSpPr>
          <p:cNvPr id="4" name="כותרת משנה 2"/>
          <p:cNvSpPr txBox="1">
            <a:spLocks/>
          </p:cNvSpPr>
          <p:nvPr/>
        </p:nvSpPr>
        <p:spPr>
          <a:xfrm>
            <a:off x="4354513" y="2970213"/>
            <a:ext cx="4298950" cy="358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20485"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5856288"/>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73B5A376-4991-4DCC-B757-119F43DBB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423DDC92-FE29-4D15-98A8-8419174520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30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5386388" y="2016125"/>
            <a:ext cx="3479800" cy="4684713"/>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r" rtl="1">
              <a:defRPr/>
            </a:pPr>
            <a:r>
              <a:rPr lang="he-IL" b="1" dirty="0">
                <a:solidFill>
                  <a:srgbClr val="0070C0"/>
                </a:solidFill>
                <a:effectLst>
                  <a:outerShdw blurRad="38100" dist="38100" dir="2700000" algn="tl">
                    <a:srgbClr val="000000">
                      <a:alpha val="43137"/>
                    </a:srgbClr>
                  </a:outerShdw>
                </a:effectLst>
              </a:rPr>
              <a:t>קונים אותך ולכן </a:t>
            </a:r>
          </a:p>
          <a:p>
            <a:pPr algn="r" rtl="1">
              <a:defRPr/>
            </a:pPr>
            <a:endParaRPr lang="he-IL" b="1" dirty="0">
              <a:solidFill>
                <a:srgbClr val="0070C0"/>
              </a:solidFill>
              <a:effectLst>
                <a:outerShdw blurRad="38100" dist="38100" dir="2700000" algn="tl">
                  <a:srgbClr val="000000">
                    <a:alpha val="43137"/>
                  </a:srgbClr>
                </a:outerShdw>
              </a:effectLst>
            </a:endParaRPr>
          </a:p>
          <a:p>
            <a:pPr marL="257175" indent="-257175" algn="r" rtl="1">
              <a:buFont typeface="Wingdings" panose="05000000000000000000" pitchFamily="2" charset="2"/>
              <a:buChar char="ü"/>
              <a:defRPr/>
            </a:pPr>
            <a:r>
              <a:rPr lang="he-IL" b="1" dirty="0">
                <a:solidFill>
                  <a:srgbClr val="0070C0"/>
                </a:solidFill>
                <a:effectLst>
                  <a:outerShdw blurRad="38100" dist="38100" dir="2700000" algn="tl">
                    <a:srgbClr val="000000">
                      <a:alpha val="43137"/>
                    </a:srgbClr>
                  </a:outerShdw>
                </a:effectLst>
              </a:rPr>
              <a:t>חיבור אנושי</a:t>
            </a:r>
          </a:p>
          <a:p>
            <a:pPr marL="257175" indent="-257175" algn="r" rtl="1">
              <a:buFont typeface="Wingdings" panose="05000000000000000000" pitchFamily="2" charset="2"/>
              <a:buChar char="ü"/>
              <a:defRPr/>
            </a:pPr>
            <a:endParaRPr lang="he-IL" b="1" dirty="0">
              <a:solidFill>
                <a:srgbClr val="0070C0"/>
              </a:solidFill>
              <a:effectLst>
                <a:outerShdw blurRad="38100" dist="38100" dir="2700000" algn="tl">
                  <a:srgbClr val="000000">
                    <a:alpha val="43137"/>
                  </a:srgbClr>
                </a:outerShdw>
              </a:effectLst>
            </a:endParaRPr>
          </a:p>
          <a:p>
            <a:pPr marL="257175" indent="-257175" algn="r" rtl="1">
              <a:buFont typeface="Wingdings" panose="05000000000000000000" pitchFamily="2" charset="2"/>
              <a:buChar char="ü"/>
              <a:defRPr/>
            </a:pPr>
            <a:r>
              <a:rPr lang="he-IL" b="1" dirty="0">
                <a:solidFill>
                  <a:srgbClr val="0070C0"/>
                </a:solidFill>
                <a:effectLst>
                  <a:outerShdw blurRad="38100" dist="38100" dir="2700000" algn="tl">
                    <a:srgbClr val="000000">
                      <a:alpha val="43137"/>
                    </a:srgbClr>
                  </a:outerShdw>
                </a:effectLst>
              </a:rPr>
              <a:t>תקשורת טובה</a:t>
            </a:r>
          </a:p>
          <a:p>
            <a:pPr marL="257175" indent="-257175" algn="r" rtl="1">
              <a:buFont typeface="Wingdings" panose="05000000000000000000" pitchFamily="2" charset="2"/>
              <a:buChar char="ü"/>
              <a:defRPr/>
            </a:pPr>
            <a:endParaRPr lang="he-IL" b="1" dirty="0">
              <a:solidFill>
                <a:srgbClr val="0070C0"/>
              </a:solidFill>
              <a:effectLst>
                <a:outerShdw blurRad="38100" dist="38100" dir="2700000" algn="tl">
                  <a:srgbClr val="000000">
                    <a:alpha val="43137"/>
                  </a:srgbClr>
                </a:outerShdw>
              </a:effectLst>
            </a:endParaRPr>
          </a:p>
          <a:p>
            <a:pPr marL="257175" indent="-257175" algn="r" rtl="1">
              <a:buFont typeface="Wingdings" panose="05000000000000000000" pitchFamily="2" charset="2"/>
              <a:buChar char="ü"/>
              <a:defRPr/>
            </a:pPr>
            <a:r>
              <a:rPr lang="he-IL" b="1" dirty="0">
                <a:solidFill>
                  <a:srgbClr val="0070C0"/>
                </a:solidFill>
                <a:effectLst>
                  <a:outerShdw blurRad="38100" dist="38100" dir="2700000" algn="tl">
                    <a:srgbClr val="000000">
                      <a:alpha val="43137"/>
                    </a:srgbClr>
                  </a:outerShdw>
                </a:effectLst>
              </a:rPr>
              <a:t>סומכים עלייך</a:t>
            </a:r>
            <a:endParaRPr lang="he-IL" b="1" dirty="0">
              <a:solidFill>
                <a:srgbClr val="0070C0"/>
              </a:solidFill>
            </a:endParaRPr>
          </a:p>
          <a:p>
            <a:pPr algn="r" rtl="1">
              <a:defRPr/>
            </a:pPr>
            <a:endParaRPr lang="he-IL" b="1" dirty="0">
              <a:solidFill>
                <a:srgbClr val="0070C0"/>
              </a:solidFill>
            </a:endParaRPr>
          </a:p>
          <a:p>
            <a:pPr algn="r" rtl="1">
              <a:defRPr/>
            </a:pPr>
            <a:endParaRPr lang="he-IL" b="1" dirty="0">
              <a:solidFill>
                <a:srgbClr val="0070C0"/>
              </a:solidFill>
            </a:endParaRPr>
          </a:p>
          <a:p>
            <a:pPr algn="r" rtl="1">
              <a:defRPr/>
            </a:pPr>
            <a:endParaRPr lang="he-IL" b="1" dirty="0">
              <a:solidFill>
                <a:srgbClr val="0070C0"/>
              </a:solidFill>
            </a:endParaRPr>
          </a:p>
          <a:p>
            <a:pPr algn="r" rtl="1">
              <a:defRPr/>
            </a:pPr>
            <a:endParaRPr lang="he-IL" b="1" dirty="0">
              <a:solidFill>
                <a:srgbClr val="0070C0"/>
              </a:solidFill>
            </a:endParaRPr>
          </a:p>
          <a:p>
            <a:pPr algn="r" rtl="1">
              <a:defRPr/>
            </a:pPr>
            <a:endParaRPr lang="he-IL" b="1" dirty="0">
              <a:solidFill>
                <a:srgbClr val="0070C0"/>
              </a:solidFill>
            </a:endParaRPr>
          </a:p>
        </p:txBody>
      </p:sp>
      <p:pic>
        <p:nvPicPr>
          <p:cNvPr id="21507" name="Picture 2" descr="Two Male Friends Talking and Stock Footage Video (100% Royalty-free)  1281055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814638"/>
            <a:ext cx="46323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משנה 2"/>
          <p:cNvSpPr txBox="1">
            <a:spLocks/>
          </p:cNvSpPr>
          <p:nvPr/>
        </p:nvSpPr>
        <p:spPr>
          <a:xfrm>
            <a:off x="487363" y="2016125"/>
            <a:ext cx="4298950" cy="357188"/>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21509"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5845175"/>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174CDA8E-5FED-4AD2-B2FB-7A71D06E7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A4EBA69B-7A66-4EF5-8BCF-8569FD913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65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3"/>
          <a:stretch>
            <a:fillRect/>
          </a:stretch>
        </p:blipFill>
        <p:spPr>
          <a:xfrm>
            <a:off x="846138" y="3124200"/>
            <a:ext cx="3714750" cy="2963863"/>
          </a:xfrm>
          <a:prstGeom prst="rect">
            <a:avLst/>
          </a:prstGeom>
          <a:ln>
            <a:noFill/>
          </a:ln>
          <a:effectLst>
            <a:outerShdw blurRad="292100" dist="139700" dir="2700000" algn="tl" rotWithShape="0">
              <a:srgbClr val="333333">
                <a:alpha val="65000"/>
              </a:srgbClr>
            </a:outerShdw>
          </a:effectLst>
        </p:spPr>
      </p:pic>
      <p:sp>
        <p:nvSpPr>
          <p:cNvPr id="3" name="מלבן 2"/>
          <p:cNvSpPr/>
          <p:nvPr/>
        </p:nvSpPr>
        <p:spPr>
          <a:xfrm rot="206344">
            <a:off x="5765800" y="2327275"/>
            <a:ext cx="2349500" cy="1570038"/>
          </a:xfrm>
          <a:prstGeom prst="rect">
            <a:avLst/>
          </a:prstGeom>
          <a:solidFill>
            <a:srgbClr val="FF0000"/>
          </a:solidFill>
          <a:ln w="38100">
            <a:solidFill>
              <a:srgbClr val="000000"/>
            </a:solidFill>
          </a:ln>
        </p:spPr>
        <p:txBody>
          <a:bodyPr>
            <a:spAutoFit/>
          </a:bodyPr>
          <a:lstStyle/>
          <a:p>
            <a:pPr>
              <a:defRPr/>
            </a:pPr>
            <a:r>
              <a:rPr lang="he-IL" sz="2400" b="1" kern="0" dirty="0">
                <a:solidFill>
                  <a:srgbClr val="FFFFFF"/>
                </a:solidFill>
              </a:rPr>
              <a:t>ככל שתייצר יותר מגעים, כך, הסיכוי לסגירות יעלה</a:t>
            </a:r>
          </a:p>
        </p:txBody>
      </p:sp>
      <p:sp>
        <p:nvSpPr>
          <p:cNvPr id="4" name="כותרת משנה 2"/>
          <p:cNvSpPr txBox="1">
            <a:spLocks/>
          </p:cNvSpPr>
          <p:nvPr/>
        </p:nvSpPr>
        <p:spPr>
          <a:xfrm>
            <a:off x="4629150" y="6351588"/>
            <a:ext cx="4298950" cy="357187"/>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22533"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5835650"/>
            <a:ext cx="1266826"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BA753CD9-12E3-455B-B217-B344F1F1B1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E0B1E976-0006-48BF-ABFE-DF930BDCC6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6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554" name="תמונה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3319463"/>
            <a:ext cx="46291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כותרת משנה 2"/>
          <p:cNvSpPr txBox="1">
            <a:spLocks/>
          </p:cNvSpPr>
          <p:nvPr/>
        </p:nvSpPr>
        <p:spPr>
          <a:xfrm>
            <a:off x="2627313" y="2520950"/>
            <a:ext cx="1595437" cy="358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שיווק פה לאוזן</a:t>
            </a:r>
          </a:p>
        </p:txBody>
      </p:sp>
      <p:sp>
        <p:nvSpPr>
          <p:cNvPr id="4" name="כותרת משנה 2"/>
          <p:cNvSpPr txBox="1">
            <a:spLocks/>
          </p:cNvSpPr>
          <p:nvPr/>
        </p:nvSpPr>
        <p:spPr>
          <a:xfrm>
            <a:off x="3563938" y="5678488"/>
            <a:ext cx="4298950" cy="358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23557"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53113"/>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4F02DEDD-6887-40CB-8A55-C84853D77F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63913124-9328-47E4-93CD-C7BBC51749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65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9330" name="Picture 2" descr="2018 Repnology- Orgo Article Mfg"/>
          <p:cNvPicPr>
            <a:picLocks noChangeAspect="1" noChangeArrowheads="1"/>
          </p:cNvPicPr>
          <p:nvPr/>
        </p:nvPicPr>
        <p:blipFill>
          <a:blip r:embed="rId3"/>
          <a:srcRect/>
          <a:stretch>
            <a:fillRect/>
          </a:stretch>
        </p:blipFill>
        <p:spPr bwMode="auto">
          <a:xfrm>
            <a:off x="4067175" y="2103438"/>
            <a:ext cx="4735513" cy="3771900"/>
          </a:xfrm>
          <a:prstGeom prst="rect">
            <a:avLst/>
          </a:prstGeom>
          <a:ln>
            <a:noFill/>
          </a:ln>
          <a:effectLst>
            <a:outerShdw blurRad="292100" dist="139700" dir="2700000" algn="tl" rotWithShape="0">
              <a:srgbClr val="333333">
                <a:alpha val="65000"/>
              </a:srgbClr>
            </a:outerShdw>
          </a:effectLst>
        </p:spPr>
      </p:pic>
      <p:sp>
        <p:nvSpPr>
          <p:cNvPr id="3" name="כותרת משנה 2"/>
          <p:cNvSpPr txBox="1">
            <a:spLocks/>
          </p:cNvSpPr>
          <p:nvPr/>
        </p:nvSpPr>
        <p:spPr>
          <a:xfrm>
            <a:off x="4067175" y="6281738"/>
            <a:ext cx="4735513" cy="357187"/>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sp>
        <p:nvSpPr>
          <p:cNvPr id="4" name="כותרת משנה 2"/>
          <p:cNvSpPr txBox="1">
            <a:spLocks/>
          </p:cNvSpPr>
          <p:nvPr/>
        </p:nvSpPr>
        <p:spPr>
          <a:xfrm>
            <a:off x="611188" y="2643188"/>
            <a:ext cx="2794000" cy="2730500"/>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שיטת הפה לאוזן</a:t>
            </a: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שיטת ההפניות</a:t>
            </a: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הקשרים בין אנשים</a:t>
            </a:r>
          </a:p>
          <a:p>
            <a:pPr marL="0" indent="0" algn="ctr">
              <a:buFont typeface="Arial" panose="020B0604020202020204" pitchFamily="34" charset="0"/>
              <a:buNone/>
              <a:defRPr/>
            </a:pPr>
            <a:endParaRPr lang="he-IL" sz="1800" b="1" dirty="0">
              <a:solidFill>
                <a:srgbClr val="0070C0"/>
              </a:solidFill>
              <a:effectLst>
                <a:outerShdw blurRad="38100" dist="38100" dir="2700000" algn="tl">
                  <a:srgbClr val="000000">
                    <a:alpha val="43137"/>
                  </a:srgbClr>
                </a:outerShdw>
              </a:effectLst>
            </a:endParaRP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תמיד עדיפה </a:t>
            </a: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על כל קמפיין דיגיטלי </a:t>
            </a: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שתעשו</a:t>
            </a:r>
          </a:p>
        </p:txBody>
      </p:sp>
      <p:pic>
        <p:nvPicPr>
          <p:cNvPr id="24581"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3" y="5846763"/>
            <a:ext cx="12652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157EB297-6573-4BDC-938D-83A6124331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31DD3F44-248B-4239-9A42-8D4F413C4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76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איך הופכים את הידע להכנסה</a:t>
            </a:r>
            <a:endParaRPr lang="en-US" altLang="en-US" sz="3500" dirty="0">
              <a:solidFill>
                <a:schemeClr val="tx2">
                  <a:lumMod val="75000"/>
                </a:schemeClr>
              </a:solidFill>
              <a:cs typeface="Times New Roman" panose="02020603050405020304" pitchFamily="18" charset="0"/>
            </a:endParaRPr>
          </a:p>
        </p:txBody>
      </p:sp>
      <p:sp>
        <p:nvSpPr>
          <p:cNvPr id="5123" name="Rectangle 4"/>
          <p:cNvSpPr>
            <a:spLocks noChangeArrowheads="1"/>
          </p:cNvSpPr>
          <p:nvPr/>
        </p:nvSpPr>
        <p:spPr bwMode="auto">
          <a:xfrm>
            <a:off x="468313" y="2025650"/>
            <a:ext cx="8675687" cy="4832350"/>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spcBef>
                <a:spcPct val="0"/>
              </a:spcBef>
              <a:buFont typeface="Arial" panose="020B0604020202020204" pitchFamily="34" charset="0"/>
              <a:buChar char="•"/>
              <a:defRPr/>
            </a:pPr>
            <a:r>
              <a:rPr lang="he-IL" altLang="he-IL" sz="2200" dirty="0">
                <a:latin typeface="Arial" panose="020B0604020202020204" pitchFamily="34" charset="0"/>
              </a:rPr>
              <a:t>ראשית להפריד את הפעילות של תכנון פיננסי מהפעילויות האחרות </a:t>
            </a:r>
          </a:p>
          <a:p>
            <a:pPr lvl="1">
              <a:spcBef>
                <a:spcPct val="0"/>
              </a:spcBef>
              <a:buFont typeface="Arial" panose="020B0604020202020204" pitchFamily="34" charset="0"/>
              <a:buChar char="•"/>
              <a:defRPr/>
            </a:pPr>
            <a:r>
              <a:rPr lang="he-IL" altLang="he-IL" sz="2200" dirty="0">
                <a:latin typeface="Arial" panose="020B0604020202020204" pitchFamily="34" charset="0"/>
              </a:rPr>
              <a:t>חשבון בנק נפרד, ניירת נפרדת, חשבוניות נפרדות </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b="1" dirty="0">
                <a:latin typeface="Arial" panose="020B0604020202020204" pitchFamily="34" charset="0"/>
              </a:rPr>
              <a:t>שכ"ט חודשי </a:t>
            </a:r>
            <a:r>
              <a:rPr lang="he-IL" altLang="he-IL" sz="2200" dirty="0">
                <a:latin typeface="Arial" panose="020B0604020202020204" pitchFamily="34" charset="0"/>
              </a:rPr>
              <a:t>– 500 ₪ לחודש </a:t>
            </a:r>
            <a:r>
              <a:rPr lang="en-US" altLang="he-IL" sz="2200" dirty="0">
                <a:latin typeface="Arial" panose="020B0604020202020204" pitchFamily="34" charset="0"/>
              </a:rPr>
              <a:t> X </a:t>
            </a:r>
            <a:r>
              <a:rPr lang="he-IL" altLang="he-IL" sz="2200" dirty="0">
                <a:latin typeface="Arial" panose="020B0604020202020204" pitchFamily="34" charset="0"/>
              </a:rPr>
              <a:t>100 לקוחות = 50,000 ₪ </a:t>
            </a:r>
          </a:p>
          <a:p>
            <a:pPr lvl="1">
              <a:spcBef>
                <a:spcPct val="0"/>
              </a:spcBef>
              <a:buFont typeface="Arial" panose="020B0604020202020204" pitchFamily="34" charset="0"/>
              <a:buChar char="•"/>
              <a:defRPr/>
            </a:pPr>
            <a:r>
              <a:rPr lang="he-IL" altLang="he-IL" sz="2200" dirty="0">
                <a:latin typeface="Arial" panose="020B0604020202020204" pitchFamily="34" charset="0"/>
              </a:rPr>
              <a:t>                     1,000 ₪ לחודש </a:t>
            </a:r>
            <a:r>
              <a:rPr lang="en-US" altLang="he-IL" sz="2200" dirty="0">
                <a:latin typeface="Arial" panose="020B0604020202020204" pitchFamily="34" charset="0"/>
              </a:rPr>
              <a:t>X</a:t>
            </a:r>
            <a:r>
              <a:rPr lang="he-IL" altLang="he-IL" sz="2200" dirty="0">
                <a:latin typeface="Arial" panose="020B0604020202020204" pitchFamily="34" charset="0"/>
              </a:rPr>
              <a:t> 50 לקוחות = 50,000 ₪ </a:t>
            </a:r>
          </a:p>
          <a:p>
            <a:pPr marL="457200" lvl="1" indent="0">
              <a:spcBef>
                <a:spcPct val="0"/>
              </a:spcBef>
              <a:buFont typeface="Arial" panose="020B0604020202020204" pitchFamily="34" charset="0"/>
              <a:buNone/>
              <a:defRPr/>
            </a:pPr>
            <a:r>
              <a:rPr lang="he-IL" altLang="he-IL" sz="2200" dirty="0">
                <a:latin typeface="Arial" panose="020B0604020202020204" pitchFamily="34" charset="0"/>
              </a:rPr>
              <a:t>                          מאמץ בהתחלה, שימור לקוח ומתן ערך מוסף מתמשך </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b="1" dirty="0">
                <a:latin typeface="Arial" panose="020B0604020202020204" pitchFamily="34" charset="0"/>
              </a:rPr>
              <a:t>תשלום על תכנית אסטרטגית </a:t>
            </a:r>
            <a:r>
              <a:rPr lang="he-IL" altLang="he-IL" sz="2200" dirty="0">
                <a:latin typeface="Arial" panose="020B0604020202020204" pitchFamily="34" charset="0"/>
              </a:rPr>
              <a:t>– 5,000 ₪ עד 10,000 ₪ - מחייב גיוס קבוע של לקוחות  </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dirty="0">
                <a:latin typeface="Arial" panose="020B0604020202020204" pitchFamily="34" charset="0"/>
              </a:rPr>
              <a:t>לקפוץ למים – לא לפחד, קהילה תומכת </a:t>
            </a:r>
          </a:p>
          <a:p>
            <a:pPr lvl="1">
              <a:spcBef>
                <a:spcPct val="0"/>
              </a:spcBef>
              <a:buFont typeface="Arial" panose="020B0604020202020204" pitchFamily="34" charset="0"/>
              <a:buChar char="•"/>
              <a:defRPr/>
            </a:pPr>
            <a:endParaRPr lang="he-IL" altLang="he-IL" sz="2200" dirty="0">
              <a:latin typeface="Arial" panose="020B0604020202020204" pitchFamily="34" charset="0"/>
            </a:endParaRP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endParaRPr lang="he-IL" altLang="en-US" sz="2200" dirty="0">
              <a:latin typeface="Arial" panose="020B0604020202020204" pitchFamily="34" charset="0"/>
            </a:endParaRPr>
          </a:p>
        </p:txBody>
      </p:sp>
      <p:pic>
        <p:nvPicPr>
          <p:cNvPr id="6148"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1000"/>
                                        <p:tgtEl>
                                          <p:spTgt spid="5123">
                                            <p:txEl>
                                              <p:pRg st="3" end="3"/>
                                            </p:txEl>
                                          </p:spTgt>
                                        </p:tgtEl>
                                      </p:cBhvr>
                                    </p:animEffect>
                                    <p:anim calcmode="lin" valueType="num">
                                      <p:cBhvr>
                                        <p:cTn id="1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1000"/>
                                        <p:tgtEl>
                                          <p:spTgt spid="5123">
                                            <p:txEl>
                                              <p:pRg st="4" end="4"/>
                                            </p:txEl>
                                          </p:spTgt>
                                        </p:tgtEl>
                                      </p:cBhvr>
                                    </p:animEffect>
                                    <p:anim calcmode="lin" valueType="num">
                                      <p:cBhvr>
                                        <p:cTn id="2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1000"/>
                                        <p:tgtEl>
                                          <p:spTgt spid="5123">
                                            <p:txEl>
                                              <p:pRg st="5" end="5"/>
                                            </p:txEl>
                                          </p:spTgt>
                                        </p:tgtEl>
                                      </p:cBhvr>
                                    </p:animEffect>
                                    <p:anim calcmode="lin" valueType="num">
                                      <p:cBhvr>
                                        <p:cTn id="2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xEl>
                                              <p:pRg st="7" end="7"/>
                                            </p:txEl>
                                          </p:spTgt>
                                        </p:tgtEl>
                                        <p:attrNameLst>
                                          <p:attrName>style.visibility</p:attrName>
                                        </p:attrNameLst>
                                      </p:cBhvr>
                                      <p:to>
                                        <p:strVal val="visible"/>
                                      </p:to>
                                    </p:set>
                                    <p:anim calcmode="lin" valueType="num">
                                      <p:cBhvr additive="base">
                                        <p:cTn id="34"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5123">
                                            <p:txEl>
                                              <p:pRg st="9" end="9"/>
                                            </p:txEl>
                                          </p:spTgt>
                                        </p:tgtEl>
                                        <p:attrNameLst>
                                          <p:attrName>style.visibility</p:attrName>
                                        </p:attrNameLst>
                                      </p:cBhvr>
                                      <p:to>
                                        <p:strVal val="visible"/>
                                      </p:to>
                                    </p:set>
                                    <p:anim calcmode="lin" valueType="num">
                                      <p:cBhvr>
                                        <p:cTn id="40" dur="1000" fill="hold"/>
                                        <p:tgtEl>
                                          <p:spTgt spid="5123">
                                            <p:txEl>
                                              <p:pRg st="9" end="9"/>
                                            </p:txEl>
                                          </p:spTgt>
                                        </p:tgtEl>
                                        <p:attrNameLst>
                                          <p:attrName>ppt_w</p:attrName>
                                        </p:attrNameLst>
                                      </p:cBhvr>
                                      <p:tavLst>
                                        <p:tav tm="0">
                                          <p:val>
                                            <p:fltVal val="0"/>
                                          </p:val>
                                        </p:tav>
                                        <p:tav tm="100000">
                                          <p:val>
                                            <p:strVal val="#ppt_w"/>
                                          </p:val>
                                        </p:tav>
                                      </p:tavLst>
                                    </p:anim>
                                    <p:anim calcmode="lin" valueType="num">
                                      <p:cBhvr>
                                        <p:cTn id="41" dur="1000" fill="hold"/>
                                        <p:tgtEl>
                                          <p:spTgt spid="5123">
                                            <p:txEl>
                                              <p:pRg st="9" end="9"/>
                                            </p:txEl>
                                          </p:spTgt>
                                        </p:tgtEl>
                                        <p:attrNameLst>
                                          <p:attrName>ppt_h</p:attrName>
                                        </p:attrNameLst>
                                      </p:cBhvr>
                                      <p:tavLst>
                                        <p:tav tm="0">
                                          <p:val>
                                            <p:fltVal val="0"/>
                                          </p:val>
                                        </p:tav>
                                        <p:tav tm="100000">
                                          <p:val>
                                            <p:strVal val="#ppt_h"/>
                                          </p:val>
                                        </p:tav>
                                      </p:tavLst>
                                    </p:anim>
                                    <p:anim calcmode="lin" valueType="num">
                                      <p:cBhvr>
                                        <p:cTn id="42" dur="1000" fill="hold"/>
                                        <p:tgtEl>
                                          <p:spTgt spid="5123">
                                            <p:txEl>
                                              <p:pRg st="9" end="9"/>
                                            </p:txEl>
                                          </p:spTgt>
                                        </p:tgtEl>
                                        <p:attrNameLst>
                                          <p:attrName>style.rotation</p:attrName>
                                        </p:attrNameLst>
                                      </p:cBhvr>
                                      <p:tavLst>
                                        <p:tav tm="0">
                                          <p:val>
                                            <p:fltVal val="90"/>
                                          </p:val>
                                        </p:tav>
                                        <p:tav tm="100000">
                                          <p:val>
                                            <p:fltVal val="0"/>
                                          </p:val>
                                        </p:tav>
                                      </p:tavLst>
                                    </p:anim>
                                    <p:animEffect transition="in" filter="fade">
                                      <p:cBhvr>
                                        <p:cTn id="43" dur="1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602" name="Picture 2" descr="Luna Park Melbourne Entry Fee - Sav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16113"/>
            <a:ext cx="54832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כותרת משנה 2"/>
          <p:cNvSpPr txBox="1">
            <a:spLocks/>
          </p:cNvSpPr>
          <p:nvPr/>
        </p:nvSpPr>
        <p:spPr>
          <a:xfrm>
            <a:off x="576263" y="2943225"/>
            <a:ext cx="2120900" cy="1931988"/>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אתם מוזמנים </a:t>
            </a:r>
          </a:p>
          <a:p>
            <a:pPr marL="0" indent="0" algn="ctr">
              <a:buFont typeface="Arial" panose="020B0604020202020204" pitchFamily="34" charset="0"/>
              <a:buNone/>
              <a:defRPr/>
            </a:pPr>
            <a:endParaRPr lang="he-IL" sz="1800" b="1" dirty="0">
              <a:solidFill>
                <a:srgbClr val="0070C0"/>
              </a:solidFill>
              <a:effectLst>
                <a:outerShdw blurRad="38100" dist="38100" dir="2700000" algn="tl">
                  <a:srgbClr val="000000">
                    <a:alpha val="43137"/>
                  </a:srgbClr>
                </a:outerShdw>
              </a:effectLst>
            </a:endParaRPr>
          </a:p>
          <a:p>
            <a:pPr marL="0" indent="0" algn="ctr">
              <a:buFont typeface="Arial" panose="020B0604020202020204" pitchFamily="34" charset="0"/>
              <a:buNone/>
              <a:defRPr/>
            </a:pPr>
            <a:r>
              <a:rPr lang="he-IL" sz="1800" b="1" dirty="0" err="1">
                <a:solidFill>
                  <a:srgbClr val="0070C0"/>
                </a:solidFill>
                <a:effectLst>
                  <a:outerShdw blurRad="38100" dist="38100" dir="2700000" algn="tl">
                    <a:srgbClr val="000000">
                      <a:alpha val="43137"/>
                    </a:srgbClr>
                  </a:outerShdw>
                </a:effectLst>
              </a:rPr>
              <a:t>ללונה</a:t>
            </a:r>
            <a:r>
              <a:rPr lang="he-IL" sz="1800" b="1" dirty="0">
                <a:solidFill>
                  <a:srgbClr val="0070C0"/>
                </a:solidFill>
                <a:effectLst>
                  <a:outerShdw blurRad="38100" dist="38100" dir="2700000" algn="tl">
                    <a:srgbClr val="000000">
                      <a:alpha val="43137"/>
                    </a:srgbClr>
                  </a:outerShdw>
                </a:effectLst>
              </a:rPr>
              <a:t> פארק </a:t>
            </a:r>
          </a:p>
          <a:p>
            <a:pPr marL="0" indent="0" algn="ctr">
              <a:buFont typeface="Arial" panose="020B0604020202020204" pitchFamily="34" charset="0"/>
              <a:buNone/>
              <a:defRPr/>
            </a:pPr>
            <a:endParaRPr lang="he-IL" sz="1800" b="1" dirty="0">
              <a:solidFill>
                <a:srgbClr val="0070C0"/>
              </a:solidFill>
              <a:effectLst>
                <a:outerShdw blurRad="38100" dist="38100" dir="2700000" algn="tl">
                  <a:srgbClr val="000000">
                    <a:alpha val="43137"/>
                  </a:srgbClr>
                </a:outerShdw>
              </a:effectLst>
            </a:endParaRP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מדהים</a:t>
            </a:r>
          </a:p>
        </p:txBody>
      </p:sp>
      <p:sp>
        <p:nvSpPr>
          <p:cNvPr id="4" name="כותרת משנה 2"/>
          <p:cNvSpPr txBox="1">
            <a:spLocks/>
          </p:cNvSpPr>
          <p:nvPr/>
        </p:nvSpPr>
        <p:spPr>
          <a:xfrm>
            <a:off x="3563938" y="6142038"/>
            <a:ext cx="4735512" cy="358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לגרום לך להיות מי שאת/ה תמיד רצית להיות</a:t>
            </a:r>
          </a:p>
        </p:txBody>
      </p:sp>
      <p:pic>
        <p:nvPicPr>
          <p:cNvPr id="25605" name="תמונה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5805488"/>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3">
            <a:extLst>
              <a:ext uri="{FF2B5EF4-FFF2-40B4-BE49-F238E27FC236}">
                <a16:creationId xmlns:a16="http://schemas.microsoft.com/office/drawing/2014/main" xmlns="" id="{F4C84C10-E4AB-48BD-A5BC-3409AEB2B0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descr="תמונה שמכילה טקסט&#10;&#10;התיאור נוצר באופן אוטומטי">
            <a:extLst>
              <a:ext uri="{FF2B5EF4-FFF2-40B4-BE49-F238E27FC236}">
                <a16:creationId xmlns:a16="http://schemas.microsoft.com/office/drawing/2014/main" xmlns="" id="{0EAC38FF-EABF-4EA1-A36E-946F09E88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291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626" name="Picture 2" descr="Y2: 365 - Day 249. - Dominika Photograp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76425"/>
            <a:ext cx="3684587"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כותרת משנה 2"/>
          <p:cNvSpPr txBox="1">
            <a:spLocks/>
          </p:cNvSpPr>
          <p:nvPr/>
        </p:nvSpPr>
        <p:spPr>
          <a:xfrm>
            <a:off x="5892800" y="3032125"/>
            <a:ext cx="2120900" cy="1247775"/>
          </a:xfrm>
          <a:prstGeom prst="rect">
            <a:avLst/>
          </a:prstGeom>
          <a:ln>
            <a:solidFill>
              <a:srgbClr val="0070C0"/>
            </a:solid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נתראה </a:t>
            </a:r>
          </a:p>
          <a:p>
            <a:pPr marL="0" indent="0" algn="ctr">
              <a:buFont typeface="Arial" panose="020B0604020202020204" pitchFamily="34" charset="0"/>
              <a:buNone/>
              <a:defRPr/>
            </a:pPr>
            <a:endParaRPr lang="he-IL" sz="1800" b="1" dirty="0">
              <a:solidFill>
                <a:srgbClr val="0070C0"/>
              </a:solidFill>
              <a:effectLst>
                <a:outerShdw blurRad="38100" dist="38100" dir="2700000" algn="tl">
                  <a:srgbClr val="000000">
                    <a:alpha val="43137"/>
                  </a:srgbClr>
                </a:outerShdw>
              </a:effectLst>
            </a:endParaRPr>
          </a:p>
          <a:p>
            <a:pPr marL="0" indent="0" algn="ctr">
              <a:buFont typeface="Arial" panose="020B0604020202020204" pitchFamily="34" charset="0"/>
              <a:buNone/>
              <a:defRPr/>
            </a:pPr>
            <a:r>
              <a:rPr lang="he-IL" sz="1800" b="1" dirty="0">
                <a:solidFill>
                  <a:srgbClr val="0070C0"/>
                </a:solidFill>
                <a:effectLst>
                  <a:outerShdw blurRad="38100" dist="38100" dir="2700000" algn="tl">
                    <a:srgbClr val="000000">
                      <a:alpha val="43137"/>
                    </a:srgbClr>
                  </a:outerShdw>
                </a:effectLst>
              </a:rPr>
              <a:t>במפגשים הבאים</a:t>
            </a:r>
          </a:p>
        </p:txBody>
      </p:sp>
      <p:pic>
        <p:nvPicPr>
          <p:cNvPr id="26628" name="תמונה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8" y="5822950"/>
            <a:ext cx="12652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3">
            <a:extLst>
              <a:ext uri="{FF2B5EF4-FFF2-40B4-BE49-F238E27FC236}">
                <a16:creationId xmlns:a16="http://schemas.microsoft.com/office/drawing/2014/main" xmlns="" id="{0AB43D12-03EC-4F8C-A99D-B9E9248D3F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0"/>
            <a:ext cx="2068903"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4" descr="תמונה שמכילה טקסט&#10;&#10;התיאור נוצר באופן אוטומטי">
            <a:extLst>
              <a:ext uri="{FF2B5EF4-FFF2-40B4-BE49-F238E27FC236}">
                <a16:creationId xmlns:a16="http://schemas.microsoft.com/office/drawing/2014/main" xmlns="" id="{248D21ED-2AED-41CE-B2F1-45F330849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4111"/>
            <a:ext cx="1447864" cy="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3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רקע כללי </a:t>
            </a:r>
            <a:endParaRPr lang="en-US" altLang="en-US" sz="3500" dirty="0">
              <a:solidFill>
                <a:schemeClr val="tx2">
                  <a:lumMod val="75000"/>
                </a:schemeClr>
              </a:solidFill>
              <a:cs typeface="Times New Roman" panose="02020603050405020304" pitchFamily="18" charset="0"/>
            </a:endParaRPr>
          </a:p>
        </p:txBody>
      </p:sp>
      <p:sp>
        <p:nvSpPr>
          <p:cNvPr id="5123" name="Rectangle 4"/>
          <p:cNvSpPr>
            <a:spLocks noChangeArrowheads="1"/>
          </p:cNvSpPr>
          <p:nvPr/>
        </p:nvSpPr>
        <p:spPr bwMode="auto">
          <a:xfrm>
            <a:off x="468313" y="2025650"/>
            <a:ext cx="8675687" cy="3478213"/>
          </a:xfrm>
          <a:prstGeom prst="rect">
            <a:avLst/>
          </a:prstGeom>
          <a:noFill/>
          <a:ln>
            <a:noFill/>
          </a:ln>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spcBef>
                <a:spcPct val="0"/>
              </a:spcBef>
              <a:buFont typeface="Arial" panose="020B0604020202020204" pitchFamily="34" charset="0"/>
              <a:buChar char="•"/>
              <a:defRPr/>
            </a:pPr>
            <a:r>
              <a:rPr lang="he-IL" altLang="he-IL" sz="2200" dirty="0">
                <a:latin typeface="Arial" panose="020B0604020202020204" pitchFamily="34" charset="0"/>
              </a:rPr>
              <a:t>תכנית הפרקטיקום </a:t>
            </a:r>
            <a:r>
              <a:rPr lang="he-IL" altLang="he-IL" sz="2200" dirty="0" err="1">
                <a:latin typeface="Arial" panose="020B0604020202020204" pitchFamily="34" charset="0"/>
              </a:rPr>
              <a:t>והמנטורינג</a:t>
            </a:r>
            <a:r>
              <a:rPr lang="he-IL" altLang="he-IL" sz="2200" dirty="0">
                <a:latin typeface="Arial" panose="020B0604020202020204" pitchFamily="34" charset="0"/>
              </a:rPr>
              <a:t> פותחה והותאמה לטובת הובלת מתכננים פיננסיים לפעילות עצמאית ומקצועית בתחום.</a:t>
            </a:r>
          </a:p>
          <a:p>
            <a:pPr lvl="1">
              <a:spcBef>
                <a:spcPct val="0"/>
              </a:spcBef>
              <a:buFont typeface="Arial" panose="020B0604020202020204" pitchFamily="34" charset="0"/>
              <a:buChar char="•"/>
              <a:defRPr/>
            </a:pPr>
            <a:r>
              <a:rPr lang="he-IL" altLang="he-IL" sz="2200" dirty="0">
                <a:latin typeface="Arial" panose="020B0604020202020204" pitchFamily="34" charset="0"/>
              </a:rPr>
              <a:t>תכניות דומות קיימות בקרב מרבית ה - </a:t>
            </a:r>
            <a:r>
              <a:rPr lang="en-US" altLang="he-IL" sz="2200" dirty="0">
                <a:latin typeface="Arial" panose="020B0604020202020204" pitchFamily="34" charset="0"/>
              </a:rPr>
              <a:t>affiliates </a:t>
            </a:r>
            <a:r>
              <a:rPr lang="he-IL" altLang="he-IL" sz="2200" dirty="0">
                <a:latin typeface="Arial" panose="020B0604020202020204" pitchFamily="34" charset="0"/>
              </a:rPr>
              <a:t> בעולם.</a:t>
            </a:r>
            <a:endParaRPr lang="en-US" altLang="he-IL" sz="2200" dirty="0">
              <a:latin typeface="Arial" panose="020B0604020202020204" pitchFamily="34" charset="0"/>
            </a:endParaRPr>
          </a:p>
          <a:p>
            <a:pPr lvl="1">
              <a:spcBef>
                <a:spcPct val="0"/>
              </a:spcBef>
              <a:buFont typeface="Arial" panose="020B0604020202020204" pitchFamily="34" charset="0"/>
              <a:buChar char="•"/>
              <a:defRPr/>
            </a:pPr>
            <a:r>
              <a:rPr lang="he-IL" altLang="he-IL" sz="2200" dirty="0">
                <a:latin typeface="Arial" panose="020B0604020202020204" pitchFamily="34" charset="0"/>
              </a:rPr>
              <a:t>מטרת התכנית לתת פלטפורמה מקצועית ומעשית למתכננים שמעוניינים לעסוק בתחום בדומה להתמחות המחויבת מתוקף תחומים מקצועיים אחרים.</a:t>
            </a:r>
          </a:p>
          <a:p>
            <a:pPr lvl="1">
              <a:spcBef>
                <a:spcPct val="0"/>
              </a:spcBef>
              <a:buFont typeface="Arial" panose="020B0604020202020204" pitchFamily="34" charset="0"/>
              <a:buChar char="•"/>
              <a:defRPr/>
            </a:pPr>
            <a:r>
              <a:rPr lang="he-IL" altLang="he-IL" sz="2200" dirty="0">
                <a:latin typeface="Arial" panose="020B0604020202020204" pitchFamily="34" charset="0"/>
              </a:rPr>
              <a:t>צריך לקפוץ למים ולהתחיל לשחות, ולא לפחד! הערך שמתכננים פיננסים נותנים למשפחות אותם הם מלווים הוא עצום.</a:t>
            </a:r>
          </a:p>
          <a:p>
            <a:pPr marL="457200" lvl="1" indent="0">
              <a:spcBef>
                <a:spcPct val="0"/>
              </a:spcBef>
              <a:buFont typeface="Arial" panose="020B0604020202020204" pitchFamily="34" charset="0"/>
              <a:buNone/>
              <a:defRPr/>
            </a:pPr>
            <a:endParaRPr lang="he-IL" altLang="he-IL" sz="2200" dirty="0">
              <a:latin typeface="Arial" panose="020B0604020202020204" pitchFamily="34" charset="0"/>
            </a:endParaRPr>
          </a:p>
          <a:p>
            <a:pPr lvl="1">
              <a:spcBef>
                <a:spcPct val="0"/>
              </a:spcBef>
              <a:buFont typeface="Arial" panose="020B0604020202020204" pitchFamily="34" charset="0"/>
              <a:buChar char="•"/>
              <a:defRPr/>
            </a:pPr>
            <a:endParaRPr lang="he-IL" altLang="en-US" sz="2200" dirty="0">
              <a:latin typeface="Arial" panose="020B0604020202020204" pitchFamily="34" charset="0"/>
            </a:endParaRPr>
          </a:p>
        </p:txBody>
      </p:sp>
      <p:pic>
        <p:nvPicPr>
          <p:cNvPr id="7172"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 calcmode="lin" valueType="num">
                                      <p:cBhvr>
                                        <p:cTn id="23"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1" name="Title"/>
          <p:cNvSpPr txBox="1">
            <a:spLocks noGrp="1"/>
          </p:cNvSpPr>
          <p:nvPr>
            <p:ph type="ctrTitle"/>
          </p:nvPr>
        </p:nvSpPr>
        <p:spPr>
          <a:xfrm>
            <a:off x="900113" y="893763"/>
            <a:ext cx="7083425" cy="522287"/>
          </a:xfrm>
        </p:spPr>
        <p:txBody>
          <a:bodyPr rtlCol="1">
            <a:noAutofit/>
          </a:bodyPr>
          <a:lstStyle/>
          <a:p>
            <a:pPr eaLnBrk="1" fontAlgn="auto" hangingPunct="1">
              <a:spcAft>
                <a:spcPts val="0"/>
              </a:spcAft>
              <a:defRPr/>
            </a:pPr>
            <a:r>
              <a:rPr lang="he-IL" sz="3500" dirty="0">
                <a:solidFill>
                  <a:schemeClr val="tx2">
                    <a:lumMod val="75000"/>
                  </a:schemeClr>
                </a:solidFill>
                <a:latin typeface="Arial" panose="020B0604020202020204" pitchFamily="34" charset="0"/>
                <a:cs typeface="Arial" panose="020B0604020202020204" pitchFamily="34" charset="0"/>
                <a:sym typeface="Myriad Hebrew"/>
              </a:rPr>
              <a:t>מבנה התוכנית </a:t>
            </a:r>
            <a:endParaRPr sz="3500" dirty="0">
              <a:solidFill>
                <a:schemeClr val="tx2">
                  <a:lumMod val="75000"/>
                </a:schemeClr>
              </a:solidFill>
              <a:latin typeface="Arial" panose="020B0604020202020204" pitchFamily="34" charset="0"/>
              <a:cs typeface="Arial" panose="020B0604020202020204" pitchFamily="34" charset="0"/>
              <a:sym typeface="Myriad Hebrew"/>
            </a:endParaRPr>
          </a:p>
        </p:txBody>
      </p:sp>
      <p:graphicFrame>
        <p:nvGraphicFramePr>
          <p:cNvPr id="4" name="דיאגרמה 3"/>
          <p:cNvGraphicFramePr/>
          <p:nvPr>
            <p:extLst>
              <p:ext uri="{D42A27DB-BD31-4B8C-83A1-F6EECF244321}">
                <p14:modId xmlns:p14="http://schemas.microsoft.com/office/powerpoint/2010/main" val="2336572676"/>
              </p:ext>
            </p:extLst>
          </p:nvPr>
        </p:nvGraphicFramePr>
        <p:xfrm>
          <a:off x="1259632" y="3920625"/>
          <a:ext cx="7026299" cy="231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מלבן 10"/>
          <p:cNvSpPr/>
          <p:nvPr/>
        </p:nvSpPr>
        <p:spPr>
          <a:xfrm>
            <a:off x="827584" y="1904292"/>
            <a:ext cx="7772400" cy="438582"/>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defTabSz="309563" fontAlgn="auto">
              <a:spcBef>
                <a:spcPts val="0"/>
              </a:spcBef>
              <a:spcAft>
                <a:spcPts val="0"/>
              </a:spcAft>
              <a:defRPr/>
            </a:pPr>
            <a:r>
              <a:rPr lang="he-IL" sz="1650" dirty="0">
                <a:solidFill>
                  <a:srgbClr val="FFFFFF"/>
                </a:solidFill>
                <a:latin typeface="+mn-lt"/>
                <a:cs typeface="+mn-cs"/>
                <a:sym typeface="Helvetica Neue Medium"/>
              </a:rPr>
              <a:t>מרכז בקרה של הלשכה</a:t>
            </a:r>
            <a:r>
              <a:rPr lang="en-US" sz="1650" dirty="0">
                <a:solidFill>
                  <a:srgbClr val="FFFFFF"/>
                </a:solidFill>
                <a:latin typeface="+mn-lt"/>
                <a:cs typeface="+mn-cs"/>
                <a:sym typeface="Helvetica Neue Medium"/>
              </a:rPr>
              <a:t>  </a:t>
            </a:r>
            <a:endParaRPr lang="he-IL" sz="1650" dirty="0">
              <a:solidFill>
                <a:srgbClr val="FFFFFF"/>
              </a:solidFill>
              <a:latin typeface="+mn-lt"/>
              <a:cs typeface="+mn-cs"/>
              <a:sym typeface="Helvetica Neue Medium"/>
            </a:endParaRPr>
          </a:p>
          <a:p>
            <a:pPr algn="ctr" defTabSz="309563" fontAlgn="auto">
              <a:spcBef>
                <a:spcPts val="0"/>
              </a:spcBef>
              <a:spcAft>
                <a:spcPts val="0"/>
              </a:spcAft>
              <a:defRPr/>
            </a:pPr>
            <a:r>
              <a:rPr lang="he-IL" sz="1200" dirty="0">
                <a:solidFill>
                  <a:srgbClr val="FFFFFF"/>
                </a:solidFill>
                <a:latin typeface="+mn-lt"/>
                <a:cs typeface="+mn-cs"/>
                <a:sym typeface="Helvetica Neue Medium"/>
              </a:rPr>
              <a:t> </a:t>
            </a:r>
          </a:p>
        </p:txBody>
      </p:sp>
      <p:sp>
        <p:nvSpPr>
          <p:cNvPr id="12" name="מלבן 11"/>
          <p:cNvSpPr/>
          <p:nvPr/>
        </p:nvSpPr>
        <p:spPr>
          <a:xfrm>
            <a:off x="827584" y="2336494"/>
            <a:ext cx="7772400" cy="6463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defTabSz="309563" fontAlgn="auto">
              <a:spcBef>
                <a:spcPts val="0"/>
              </a:spcBef>
              <a:spcAft>
                <a:spcPts val="0"/>
              </a:spcAft>
              <a:defRPr/>
            </a:pPr>
            <a:r>
              <a:rPr lang="he-IL" sz="1200" dirty="0">
                <a:solidFill>
                  <a:srgbClr val="FFFFFF"/>
                </a:solidFill>
                <a:latin typeface="+mn-lt"/>
                <a:cs typeface="+mn-cs"/>
                <a:sym typeface="Helvetica Neue Medium"/>
              </a:rPr>
              <a:t>מרכז בקרה</a:t>
            </a:r>
          </a:p>
          <a:p>
            <a:pPr algn="r" defTabSz="342900" rtl="1" hangingPunct="1">
              <a:defRPr/>
            </a:pPr>
            <a:r>
              <a:rPr lang="he-IL" sz="1500" dirty="0">
                <a:solidFill>
                  <a:sysClr val="windowText" lastClr="000000"/>
                </a:solidFill>
              </a:rPr>
              <a:t>בקרה על התנהלות הפרקטיקום (העברת משובים, זמינות וקשר זמין עם המתמחים),  ציוות ע"פ התאמה בין </a:t>
            </a:r>
            <a:r>
              <a:rPr lang="he-IL" sz="1500" dirty="0" err="1">
                <a:solidFill>
                  <a:sysClr val="windowText" lastClr="000000"/>
                </a:solidFill>
              </a:rPr>
              <a:t>המנטור</a:t>
            </a:r>
            <a:r>
              <a:rPr lang="he-IL" sz="1500" dirty="0">
                <a:solidFill>
                  <a:sysClr val="windowText" lastClr="000000"/>
                </a:solidFill>
              </a:rPr>
              <a:t> למתמחה, מעקב ובקרה על ביצועים ,   </a:t>
            </a:r>
            <a:endParaRPr lang="he-IL" sz="1200" dirty="0">
              <a:solidFill>
                <a:srgbClr val="FFFFFF"/>
              </a:solidFill>
              <a:latin typeface="+mn-lt"/>
              <a:cs typeface="+mn-cs"/>
              <a:sym typeface="Helvetica Neue Medium"/>
            </a:endParaRPr>
          </a:p>
        </p:txBody>
      </p:sp>
      <p:cxnSp>
        <p:nvCxnSpPr>
          <p:cNvPr id="3" name="מחבר חץ ישר 2"/>
          <p:cNvCxnSpPr/>
          <p:nvPr/>
        </p:nvCxnSpPr>
        <p:spPr>
          <a:xfrm flipH="1">
            <a:off x="2411760" y="3276967"/>
            <a:ext cx="2520280" cy="512074"/>
          </a:xfrm>
          <a:prstGeom prst="straightConnector1">
            <a:avLst/>
          </a:prstGeom>
          <a:noFill/>
          <a:ln w="5715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 name="מחבר חץ ישר 5"/>
          <p:cNvCxnSpPr/>
          <p:nvPr/>
        </p:nvCxnSpPr>
        <p:spPr>
          <a:xfrm>
            <a:off x="4758531" y="3276967"/>
            <a:ext cx="0" cy="418378"/>
          </a:xfrm>
          <a:prstGeom prst="straightConnector1">
            <a:avLst/>
          </a:prstGeom>
          <a:noFill/>
          <a:ln w="5715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מחבר חץ ישר 7"/>
          <p:cNvCxnSpPr/>
          <p:nvPr/>
        </p:nvCxnSpPr>
        <p:spPr>
          <a:xfrm>
            <a:off x="4932040" y="3278539"/>
            <a:ext cx="2505217" cy="510502"/>
          </a:xfrm>
          <a:prstGeom prst="straightConnector1">
            <a:avLst/>
          </a:prstGeom>
          <a:noFill/>
          <a:ln w="5715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8201" name="תמונה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88" y="6237288"/>
            <a:ext cx="1754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תמונה 9" descr="תמונה שמכילה טקסט&#10;&#10;התיאור נוצר באופן אוטומטי"/>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6249988"/>
            <a:ext cx="122713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מטרות </a:t>
            </a:r>
            <a:r>
              <a:rPr lang="he-IL" altLang="en-US" sz="3500" dirty="0" err="1">
                <a:solidFill>
                  <a:schemeClr val="tx2">
                    <a:lumMod val="75000"/>
                  </a:schemeClr>
                </a:solidFill>
                <a:latin typeface="Arial" panose="020B0604020202020204" pitchFamily="34" charset="0"/>
                <a:cs typeface="Arial" panose="020B0604020202020204" pitchFamily="34" charset="0"/>
              </a:rPr>
              <a:t>התכנית</a:t>
            </a:r>
            <a:endParaRPr lang="en-US" altLang="en-US" sz="3500" dirty="0">
              <a:solidFill>
                <a:schemeClr val="tx2">
                  <a:lumMod val="75000"/>
                </a:schemeClr>
              </a:solidFill>
              <a:cs typeface="Times New Roman" panose="02020603050405020304" pitchFamily="18" charset="0"/>
            </a:endParaRPr>
          </a:p>
        </p:txBody>
      </p:sp>
      <p:sp>
        <p:nvSpPr>
          <p:cNvPr id="10243" name="Rectangle 4"/>
          <p:cNvSpPr>
            <a:spLocks noChangeArrowheads="1"/>
          </p:cNvSpPr>
          <p:nvPr/>
        </p:nvSpPr>
        <p:spPr bwMode="auto">
          <a:xfrm>
            <a:off x="0" y="2025650"/>
            <a:ext cx="9144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spcBef>
                <a:spcPct val="0"/>
              </a:spcBef>
              <a:buFont typeface="Wingdings" panose="05000000000000000000" pitchFamily="2" charset="2"/>
              <a:buChar char="ü"/>
            </a:pPr>
            <a:r>
              <a:rPr lang="he-IL" altLang="he-IL" sz="2200" dirty="0">
                <a:latin typeface="Arial" panose="020B0604020202020204" pitchFamily="34" charset="0"/>
              </a:rPr>
              <a:t>"לסלול" את הדרך השיווקית, המקצועית והמסחרית, לתפעול עסק בתכנון פיננסי. </a:t>
            </a:r>
          </a:p>
          <a:p>
            <a:pPr lvl="2">
              <a:lnSpc>
                <a:spcPct val="150000"/>
              </a:lnSpc>
              <a:spcBef>
                <a:spcPct val="0"/>
              </a:spcBef>
              <a:buFont typeface="Wingdings" panose="05000000000000000000" pitchFamily="2" charset="2"/>
              <a:buChar char="ü"/>
            </a:pPr>
            <a:r>
              <a:rPr lang="he-IL" altLang="he-IL" sz="1800" dirty="0">
                <a:latin typeface="Arial" panose="020B0604020202020204" pitchFamily="34" charset="0"/>
              </a:rPr>
              <a:t>השיווקית:</a:t>
            </a:r>
            <a:r>
              <a:rPr lang="en-US" altLang="he-IL" sz="1800" dirty="0">
                <a:latin typeface="Arial" panose="020B0604020202020204" pitchFamily="34" charset="0"/>
              </a:rPr>
              <a:t> </a:t>
            </a:r>
            <a:endParaRPr lang="he-IL" altLang="he-IL" sz="1800" dirty="0">
              <a:latin typeface="Arial" panose="020B0604020202020204" pitchFamily="34" charset="0"/>
            </a:endParaRP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ליווי וחיזוק מיומנויות מכירה בכיתת הפרקטיקום .</a:t>
            </a: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שימוש בתשתית השיווקית של </a:t>
            </a:r>
            <a:r>
              <a:rPr lang="he-IL" altLang="he-IL" sz="1400" dirty="0" err="1">
                <a:latin typeface="Arial" panose="020B0604020202020204" pitchFamily="34" charset="0"/>
              </a:rPr>
              <a:t>המנטור</a:t>
            </a:r>
            <a:r>
              <a:rPr lang="he-IL" altLang="he-IL" sz="1400" dirty="0">
                <a:latin typeface="Arial" panose="020B0604020202020204" pitchFamily="34" charset="0"/>
              </a:rPr>
              <a:t> </a:t>
            </a:r>
          </a:p>
          <a:p>
            <a:pPr lvl="2">
              <a:lnSpc>
                <a:spcPct val="150000"/>
              </a:lnSpc>
              <a:spcBef>
                <a:spcPct val="0"/>
              </a:spcBef>
              <a:buFont typeface="Wingdings" panose="05000000000000000000" pitchFamily="2" charset="2"/>
              <a:buChar char="ü"/>
            </a:pPr>
            <a:r>
              <a:rPr lang="he-IL" altLang="he-IL" sz="1800" dirty="0">
                <a:latin typeface="Arial" panose="020B0604020202020204" pitchFamily="34" charset="0"/>
              </a:rPr>
              <a:t>המקצועית:</a:t>
            </a:r>
            <a:r>
              <a:rPr lang="en-US" altLang="he-IL" sz="1800" dirty="0">
                <a:latin typeface="Arial" panose="020B0604020202020204" pitchFamily="34" charset="0"/>
              </a:rPr>
              <a:t> </a:t>
            </a:r>
            <a:endParaRPr lang="he-IL" altLang="he-IL" sz="1800" dirty="0">
              <a:latin typeface="Arial" panose="020B0604020202020204" pitchFamily="34" charset="0"/>
            </a:endParaRP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התנסות בכיתת הפרקטיקום במקרים לדוגמא שינותחו בכיתה </a:t>
            </a:r>
            <a:r>
              <a:rPr lang="he-IL" altLang="he-IL" sz="1400" b="1" u="sng" dirty="0">
                <a:latin typeface="Arial" panose="020B0604020202020204" pitchFamily="34" charset="0"/>
              </a:rPr>
              <a:t>אם ע"י המדריכים ואם ע"י מתמחים בקורס.</a:t>
            </a: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נוכחות מנטור בתהליכי העבודה מול לקוחות של המתמחה. </a:t>
            </a:r>
          </a:p>
          <a:p>
            <a:pPr lvl="2">
              <a:lnSpc>
                <a:spcPct val="150000"/>
              </a:lnSpc>
              <a:spcBef>
                <a:spcPct val="0"/>
              </a:spcBef>
              <a:buFont typeface="Wingdings" panose="05000000000000000000" pitchFamily="2" charset="2"/>
              <a:buChar char="ü"/>
            </a:pPr>
            <a:r>
              <a:rPr lang="he-IL" altLang="he-IL" sz="1800" dirty="0">
                <a:latin typeface="Arial" panose="020B0604020202020204" pitchFamily="34" charset="0"/>
              </a:rPr>
              <a:t>המסחרית:</a:t>
            </a:r>
            <a:r>
              <a:rPr lang="en-US" altLang="he-IL" sz="1800" dirty="0">
                <a:latin typeface="Arial" panose="020B0604020202020204" pitchFamily="34" charset="0"/>
              </a:rPr>
              <a:t> </a:t>
            </a:r>
            <a:endParaRPr lang="he-IL" altLang="he-IL" sz="1800" dirty="0">
              <a:latin typeface="Arial" panose="020B0604020202020204" pitchFamily="34" charset="0"/>
            </a:endParaRP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חשיפה בכיתת הפרקטיקום לשיטות תמחור שונות ומקורות רווח שניתן לייצר בעסק.</a:t>
            </a:r>
          </a:p>
          <a:p>
            <a:pPr lvl="3">
              <a:lnSpc>
                <a:spcPct val="150000"/>
              </a:lnSpc>
              <a:spcBef>
                <a:spcPct val="0"/>
              </a:spcBef>
              <a:buFont typeface="Wingdings" panose="05000000000000000000" pitchFamily="2" charset="2"/>
              <a:buChar char="ü"/>
            </a:pPr>
            <a:r>
              <a:rPr lang="he-IL" altLang="he-IL" sz="1400" dirty="0">
                <a:latin typeface="Arial" panose="020B0604020202020204" pitchFamily="34" charset="0"/>
              </a:rPr>
              <a:t>באמצעות נוכחות מנטור שמלווה את תהליך התמחור וסגירת העסקה בזמן אמת.</a:t>
            </a:r>
          </a:p>
        </p:txBody>
      </p:sp>
      <p:pic>
        <p:nvPicPr>
          <p:cNvPr id="10244"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6156325"/>
            <a:ext cx="20589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תמונה 4" descr="תמונה שמכילה טקסט&#10;&#10;התיאור נוצר באופן אוטומט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6167438"/>
            <a:ext cx="14398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anim calcmode="lin" valueType="num">
                                      <p:cBhvr>
                                        <p:cTn id="13"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1000"/>
                                        <p:tgtEl>
                                          <p:spTgt spid="10243">
                                            <p:txEl>
                                              <p:pRg st="3" end="3"/>
                                            </p:txEl>
                                          </p:spTgt>
                                        </p:tgtEl>
                                      </p:cBhvr>
                                    </p:animEffect>
                                    <p:anim calcmode="lin" valueType="num">
                                      <p:cBhvr>
                                        <p:cTn id="18"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3">
                                            <p:txEl>
                                              <p:pRg st="4" end="4"/>
                                            </p:txEl>
                                          </p:spTgt>
                                        </p:tgtEl>
                                        <p:attrNameLst>
                                          <p:attrName>style.visibility</p:attrName>
                                        </p:attrNameLst>
                                      </p:cBhvr>
                                      <p:to>
                                        <p:strVal val="visible"/>
                                      </p:to>
                                    </p:set>
                                    <p:animEffect transition="in" filter="fade">
                                      <p:cBhvr>
                                        <p:cTn id="24" dur="1000"/>
                                        <p:tgtEl>
                                          <p:spTgt spid="10243">
                                            <p:txEl>
                                              <p:pRg st="4" end="4"/>
                                            </p:txEl>
                                          </p:spTgt>
                                        </p:tgtEl>
                                      </p:cBhvr>
                                    </p:animEffect>
                                    <p:anim calcmode="lin" valueType="num">
                                      <p:cBhvr>
                                        <p:cTn id="25"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Effect transition="in" filter="fade">
                                      <p:cBhvr>
                                        <p:cTn id="29" dur="1000"/>
                                        <p:tgtEl>
                                          <p:spTgt spid="10243">
                                            <p:txEl>
                                              <p:pRg st="5" end="5"/>
                                            </p:txEl>
                                          </p:spTgt>
                                        </p:tgtEl>
                                      </p:cBhvr>
                                    </p:animEffect>
                                    <p:anim calcmode="lin" valueType="num">
                                      <p:cBhvr>
                                        <p:cTn id="30"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43">
                                            <p:txEl>
                                              <p:pRg st="6" end="6"/>
                                            </p:txEl>
                                          </p:spTgt>
                                        </p:tgtEl>
                                        <p:attrNameLst>
                                          <p:attrName>style.visibility</p:attrName>
                                        </p:attrNameLst>
                                      </p:cBhvr>
                                      <p:to>
                                        <p:strVal val="visible"/>
                                      </p:to>
                                    </p:set>
                                    <p:animEffect transition="in" filter="fade">
                                      <p:cBhvr>
                                        <p:cTn id="34" dur="1000"/>
                                        <p:tgtEl>
                                          <p:spTgt spid="10243">
                                            <p:txEl>
                                              <p:pRg st="6" end="6"/>
                                            </p:txEl>
                                          </p:spTgt>
                                        </p:tgtEl>
                                      </p:cBhvr>
                                    </p:animEffect>
                                    <p:anim calcmode="lin" valueType="num">
                                      <p:cBhvr>
                                        <p:cTn id="35"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43">
                                            <p:txEl>
                                              <p:pRg st="7" end="7"/>
                                            </p:txEl>
                                          </p:spTgt>
                                        </p:tgtEl>
                                        <p:attrNameLst>
                                          <p:attrName>style.visibility</p:attrName>
                                        </p:attrNameLst>
                                      </p:cBhvr>
                                      <p:to>
                                        <p:strVal val="visible"/>
                                      </p:to>
                                    </p:set>
                                    <p:animEffect transition="in" filter="fade">
                                      <p:cBhvr>
                                        <p:cTn id="41" dur="1000"/>
                                        <p:tgtEl>
                                          <p:spTgt spid="10243">
                                            <p:txEl>
                                              <p:pRg st="7" end="7"/>
                                            </p:txEl>
                                          </p:spTgt>
                                        </p:tgtEl>
                                      </p:cBhvr>
                                    </p:animEffect>
                                    <p:anim calcmode="lin" valueType="num">
                                      <p:cBhvr>
                                        <p:cTn id="42"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024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243">
                                            <p:txEl>
                                              <p:pRg st="8" end="8"/>
                                            </p:txEl>
                                          </p:spTgt>
                                        </p:tgtEl>
                                        <p:attrNameLst>
                                          <p:attrName>style.visibility</p:attrName>
                                        </p:attrNameLst>
                                      </p:cBhvr>
                                      <p:to>
                                        <p:strVal val="visible"/>
                                      </p:to>
                                    </p:set>
                                    <p:animEffect transition="in" filter="fade">
                                      <p:cBhvr>
                                        <p:cTn id="46" dur="1000"/>
                                        <p:tgtEl>
                                          <p:spTgt spid="10243">
                                            <p:txEl>
                                              <p:pRg st="8" end="8"/>
                                            </p:txEl>
                                          </p:spTgt>
                                        </p:tgtEl>
                                      </p:cBhvr>
                                    </p:animEffect>
                                    <p:anim calcmode="lin" valueType="num">
                                      <p:cBhvr>
                                        <p:cTn id="47"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024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243">
                                            <p:txEl>
                                              <p:pRg st="9" end="9"/>
                                            </p:txEl>
                                          </p:spTgt>
                                        </p:tgtEl>
                                        <p:attrNameLst>
                                          <p:attrName>style.visibility</p:attrName>
                                        </p:attrNameLst>
                                      </p:cBhvr>
                                      <p:to>
                                        <p:strVal val="visible"/>
                                      </p:to>
                                    </p:set>
                                    <p:animEffect transition="in" filter="fade">
                                      <p:cBhvr>
                                        <p:cTn id="51" dur="1000"/>
                                        <p:tgtEl>
                                          <p:spTgt spid="10243">
                                            <p:txEl>
                                              <p:pRg st="9" end="9"/>
                                            </p:txEl>
                                          </p:spTgt>
                                        </p:tgtEl>
                                      </p:cBhvr>
                                    </p:animEffect>
                                    <p:anim calcmode="lin" valueType="num">
                                      <p:cBhvr>
                                        <p:cTn id="52"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 name="Rectangle"/>
          <p:cNvSpPr/>
          <p:nvPr/>
        </p:nvSpPr>
        <p:spPr>
          <a:xfrm>
            <a:off x="-55563" y="4941168"/>
            <a:ext cx="9172576" cy="331787"/>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latin typeface="+mn-lt"/>
              <a:cs typeface="+mn-cs"/>
              <a:sym typeface="Helvetica Neue Medium"/>
            </a:endParaRPr>
          </a:p>
        </p:txBody>
      </p:sp>
      <p:sp>
        <p:nvSpPr>
          <p:cNvPr id="141" name="Title"/>
          <p:cNvSpPr txBox="1">
            <a:spLocks noGrp="1"/>
          </p:cNvSpPr>
          <p:nvPr>
            <p:ph type="ctrTitle"/>
          </p:nvPr>
        </p:nvSpPr>
        <p:spPr>
          <a:xfrm>
            <a:off x="1811338" y="1025525"/>
            <a:ext cx="7085012" cy="522288"/>
          </a:xfrm>
        </p:spPr>
        <p:txBody>
          <a:bodyPr>
            <a:normAutofit fontScale="90000"/>
          </a:bodyPr>
          <a:lstStyle/>
          <a:p>
            <a:pPr defTabSz="263128">
              <a:defRPr sz="8500">
                <a:latin typeface="Myriad Hebrew"/>
                <a:ea typeface="Myriad Hebrew"/>
                <a:cs typeface="Myriad Hebrew"/>
                <a:sym typeface="Myriad Hebrew"/>
              </a:defRPr>
            </a:pPr>
            <a:r>
              <a:rPr lang="he-IL" sz="3300" dirty="0">
                <a:solidFill>
                  <a:srgbClr val="002060"/>
                </a:solidFill>
                <a:latin typeface="Myriad Hebrew"/>
                <a:ea typeface="Myriad Hebrew"/>
                <a:cs typeface="Myriad Hebrew"/>
                <a:sym typeface="Myriad Hebrew"/>
              </a:rPr>
              <a:t>מחויבות הצדדים </a:t>
            </a:r>
            <a:endParaRPr sz="8500" dirty="0">
              <a:solidFill>
                <a:srgbClr val="002060"/>
              </a:solidFill>
              <a:latin typeface="Myriad Hebrew"/>
              <a:ea typeface="Myriad Hebrew"/>
              <a:cs typeface="Myriad Hebrew"/>
              <a:sym typeface="Myriad Hebrew"/>
            </a:endParaRPr>
          </a:p>
        </p:txBody>
      </p:sp>
      <p:sp>
        <p:nvSpPr>
          <p:cNvPr id="11268" name="TextBox 1"/>
          <p:cNvSpPr txBox="1">
            <a:spLocks noChangeArrowheads="1"/>
          </p:cNvSpPr>
          <p:nvPr/>
        </p:nvSpPr>
        <p:spPr bwMode="auto">
          <a:xfrm>
            <a:off x="6892494" y="4437822"/>
            <a:ext cx="1944688" cy="5857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a:solidFill>
                  <a:schemeClr val="bg1"/>
                </a:solidFill>
                <a:latin typeface="Arial" panose="020B0604020202020204" pitchFamily="34" charset="0"/>
              </a:rPr>
              <a:t>מתמחים</a:t>
            </a:r>
          </a:p>
        </p:txBody>
      </p:sp>
      <p:sp>
        <p:nvSpPr>
          <p:cNvPr id="11269" name="TextBox 12"/>
          <p:cNvSpPr txBox="1">
            <a:spLocks noChangeArrowheads="1"/>
          </p:cNvSpPr>
          <p:nvPr/>
        </p:nvSpPr>
        <p:spPr bwMode="auto">
          <a:xfrm>
            <a:off x="458357" y="4391785"/>
            <a:ext cx="6313487" cy="64611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sz="1800">
                <a:latin typeface="Arial" panose="020B0604020202020204" pitchFamily="34" charset="0"/>
              </a:rPr>
              <a:t>מחויבות לפעול לגיוס לקוחות (מדובר על פרקטיקה, תרומת התוכנית למתכנן מבוססת על מחוייבותו ויכולתו לגייס לקוחות)</a:t>
            </a:r>
          </a:p>
        </p:txBody>
      </p:sp>
      <p:sp>
        <p:nvSpPr>
          <p:cNvPr id="11270" name="TextBox 14"/>
          <p:cNvSpPr txBox="1">
            <a:spLocks noChangeArrowheads="1"/>
          </p:cNvSpPr>
          <p:nvPr/>
        </p:nvSpPr>
        <p:spPr bwMode="auto">
          <a:xfrm>
            <a:off x="419107" y="3519406"/>
            <a:ext cx="6332537" cy="64611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sz="1800">
                <a:latin typeface="Arial" panose="020B0604020202020204" pitchFamily="34" charset="0"/>
              </a:rPr>
              <a:t>ליווי ובקרה על התוכנית, מחויבות לפעולה וביצוע התאמות במידת הצורך, התאמת מנטורנים למתמחים . </a:t>
            </a:r>
          </a:p>
        </p:txBody>
      </p:sp>
      <p:sp>
        <p:nvSpPr>
          <p:cNvPr id="11271" name="TextBox 16"/>
          <p:cNvSpPr txBox="1">
            <a:spLocks noChangeArrowheads="1"/>
          </p:cNvSpPr>
          <p:nvPr/>
        </p:nvSpPr>
        <p:spPr bwMode="auto">
          <a:xfrm>
            <a:off x="418560" y="2647028"/>
            <a:ext cx="6403975" cy="64611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sz="1800">
                <a:latin typeface="Arial" panose="020B0604020202020204" pitchFamily="34" charset="0"/>
              </a:rPr>
              <a:t>תאום תכנים מול הלשכה, מחויבות לעדכונים בהתאם לצורך מרצים ברמה גבוה .</a:t>
            </a:r>
          </a:p>
        </p:txBody>
      </p:sp>
      <p:sp>
        <p:nvSpPr>
          <p:cNvPr id="11272" name="TextBox 17"/>
          <p:cNvSpPr txBox="1">
            <a:spLocks noChangeArrowheads="1"/>
          </p:cNvSpPr>
          <p:nvPr/>
        </p:nvSpPr>
        <p:spPr bwMode="auto">
          <a:xfrm>
            <a:off x="6854832" y="3605131"/>
            <a:ext cx="1916112" cy="584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a:solidFill>
                  <a:schemeClr val="bg1"/>
                </a:solidFill>
                <a:latin typeface="Arial" panose="020B0604020202020204" pitchFamily="34" charset="0"/>
              </a:rPr>
              <a:t>הלשכה</a:t>
            </a:r>
          </a:p>
        </p:txBody>
      </p:sp>
      <p:sp>
        <p:nvSpPr>
          <p:cNvPr id="11273" name="TextBox 18"/>
          <p:cNvSpPr txBox="1">
            <a:spLocks noChangeArrowheads="1"/>
          </p:cNvSpPr>
          <p:nvPr/>
        </p:nvSpPr>
        <p:spPr bwMode="auto">
          <a:xfrm>
            <a:off x="6898735" y="2685128"/>
            <a:ext cx="1871662" cy="584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pPr>
            <a:r>
              <a:rPr lang="he-IL" altLang="he-IL">
                <a:solidFill>
                  <a:schemeClr val="bg1"/>
                </a:solidFill>
                <a:latin typeface="Arial" panose="020B0604020202020204" pitchFamily="34" charset="0"/>
              </a:rPr>
              <a:t>פרקטיקום</a:t>
            </a:r>
            <a:endParaRPr lang="he-IL" altLang="he-IL" sz="2800">
              <a:solidFill>
                <a:schemeClr val="bg1"/>
              </a:solidFill>
              <a:latin typeface="Arial" panose="020B0604020202020204" pitchFamily="34" charset="0"/>
            </a:endParaRPr>
          </a:p>
        </p:txBody>
      </p:sp>
      <p:pic>
        <p:nvPicPr>
          <p:cNvPr id="11274" name="תמונה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תמונה 10"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arn(inVertical)">
                                      <p:cBhvr>
                                        <p:cTn id="7" dur="500"/>
                                        <p:tgtEl>
                                          <p:spTgt spid="112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barn(inVertical)">
                                      <p:cBhvr>
                                        <p:cTn id="10" dur="500"/>
                                        <p:tgtEl>
                                          <p:spTgt spid="1127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barn(inVertical)">
                                      <p:cBhvr>
                                        <p:cTn id="15" dur="500"/>
                                        <p:tgtEl>
                                          <p:spTgt spid="1127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272"/>
                                        </p:tgtEl>
                                        <p:attrNameLst>
                                          <p:attrName>style.visibility</p:attrName>
                                        </p:attrNameLst>
                                      </p:cBhvr>
                                      <p:to>
                                        <p:strVal val="visible"/>
                                      </p:to>
                                    </p:set>
                                    <p:animEffect transition="in" filter="barn(inVertical)">
                                      <p:cBhvr>
                                        <p:cTn id="18" dur="500"/>
                                        <p:tgtEl>
                                          <p:spTgt spid="1127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barn(inVertical)">
                                      <p:cBhvr>
                                        <p:cTn id="23" dur="500"/>
                                        <p:tgtEl>
                                          <p:spTgt spid="14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barn(inVertical)">
                                      <p:cBhvr>
                                        <p:cTn id="26" dur="500"/>
                                        <p:tgtEl>
                                          <p:spTgt spid="1126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269"/>
                                        </p:tgtEl>
                                        <p:attrNameLst>
                                          <p:attrName>style.visibility</p:attrName>
                                        </p:attrNameLst>
                                      </p:cBhvr>
                                      <p:to>
                                        <p:strVal val="visible"/>
                                      </p:to>
                                    </p:set>
                                    <p:animEffect transition="in" filter="barn(inVertical)">
                                      <p:cBhvr>
                                        <p:cTn id="2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1268" grpId="0" animBg="1"/>
      <p:bldP spid="11269" grpId="0" animBg="1"/>
      <p:bldP spid="11270" grpId="0" animBg="1"/>
      <p:bldP spid="11271" grpId="0" animBg="1"/>
      <p:bldP spid="11272" grpId="0" animBg="1"/>
      <p:bldP spid="1127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לסיכום </a:t>
            </a:r>
            <a:endParaRPr lang="en-US" altLang="en-US" sz="3500" dirty="0">
              <a:solidFill>
                <a:schemeClr val="tx2">
                  <a:lumMod val="75000"/>
                </a:schemeClr>
              </a:solidFill>
              <a:cs typeface="Times New Roman" panose="02020603050405020304" pitchFamily="18" charset="0"/>
            </a:endParaRPr>
          </a:p>
        </p:txBody>
      </p:sp>
      <p:sp>
        <p:nvSpPr>
          <p:cNvPr id="12291" name="Rectangle 4"/>
          <p:cNvSpPr>
            <a:spLocks noChangeArrowheads="1"/>
          </p:cNvSpPr>
          <p:nvPr/>
        </p:nvSpPr>
        <p:spPr bwMode="auto">
          <a:xfrm>
            <a:off x="14097" y="2852936"/>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lgn="ctr">
              <a:spcBef>
                <a:spcPct val="0"/>
              </a:spcBef>
              <a:buFont typeface="Arial" panose="020B0604020202020204" pitchFamily="34" charset="0"/>
              <a:buNone/>
            </a:pPr>
            <a:r>
              <a:rPr lang="he-IL" altLang="he-IL" sz="3800" b="1" dirty="0">
                <a:latin typeface="Arial" panose="020B0604020202020204" pitchFamily="34" charset="0"/>
              </a:rPr>
              <a:t>מחויבות המתמחה = חתירה לגיוס לקוחות לתכנון פיננסי </a:t>
            </a:r>
          </a:p>
        </p:txBody>
      </p:sp>
      <p:pic>
        <p:nvPicPr>
          <p:cNvPr id="12292" name="תמונה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תמונה 4"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כותרת 1"/>
          <p:cNvSpPr>
            <a:spLocks noGrp="1"/>
          </p:cNvSpPr>
          <p:nvPr>
            <p:ph type="title"/>
          </p:nvPr>
        </p:nvSpPr>
        <p:spPr>
          <a:xfrm>
            <a:off x="755650" y="620713"/>
            <a:ext cx="7237413" cy="1009650"/>
          </a:xfrm>
        </p:spPr>
        <p:txBody>
          <a:bodyPr rtlCol="1">
            <a:normAutofit/>
          </a:bodyPr>
          <a:lstStyle/>
          <a:p>
            <a:pPr eaLnBrk="1" fontAlgn="auto" hangingPunct="1">
              <a:spcAft>
                <a:spcPts val="0"/>
              </a:spcAft>
              <a:defRPr/>
            </a:pPr>
            <a:r>
              <a:rPr lang="he-IL" altLang="en-US" sz="3500" dirty="0">
                <a:solidFill>
                  <a:schemeClr val="tx2">
                    <a:lumMod val="75000"/>
                  </a:schemeClr>
                </a:solidFill>
                <a:latin typeface="Arial" panose="020B0604020202020204" pitchFamily="34" charset="0"/>
                <a:cs typeface="Arial" panose="020B0604020202020204" pitchFamily="34" charset="0"/>
              </a:rPr>
              <a:t>הזדמנות להפוך למתכננים פיננסים בפועל</a:t>
            </a:r>
            <a:endParaRPr lang="en-US" altLang="en-US" sz="3500" dirty="0">
              <a:solidFill>
                <a:schemeClr val="tx2">
                  <a:lumMod val="75000"/>
                </a:schemeClr>
              </a:solidFill>
              <a:cs typeface="Times New Roman" panose="02020603050405020304" pitchFamily="18" charset="0"/>
            </a:endParaRPr>
          </a:p>
        </p:txBody>
      </p:sp>
      <p:sp>
        <p:nvSpPr>
          <p:cNvPr id="11267" name="Rectangle 4"/>
          <p:cNvSpPr>
            <a:spLocks noChangeArrowheads="1"/>
          </p:cNvSpPr>
          <p:nvPr/>
        </p:nvSpPr>
        <p:spPr bwMode="auto">
          <a:xfrm>
            <a:off x="13493" y="1895575"/>
            <a:ext cx="9117013" cy="2246769"/>
          </a:xfrm>
          <a:prstGeom prst="rect">
            <a:avLst/>
          </a:prstGeom>
          <a:noFill/>
          <a:ln>
            <a:noFill/>
          </a:ln>
        </p:spPr>
        <p:txBody>
          <a:bodyPr wrap="square">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457200" lvl="1" indent="0" algn="ctr">
              <a:spcBef>
                <a:spcPct val="0"/>
              </a:spcBef>
              <a:buFont typeface="Arial" panose="020B0604020202020204" pitchFamily="34" charset="0"/>
              <a:buNone/>
              <a:defRPr/>
            </a:pPr>
            <a:r>
              <a:rPr lang="he-IL" altLang="he-IL" dirty="0">
                <a:latin typeface="Arial" panose="020B0604020202020204" pitchFamily="34" charset="0"/>
              </a:rPr>
              <a:t>המנהלים האקדמיים:</a:t>
            </a:r>
          </a:p>
          <a:p>
            <a:pPr marL="457200" lvl="1" indent="0" algn="ctr">
              <a:spcBef>
                <a:spcPct val="0"/>
              </a:spcBef>
              <a:buFont typeface="Arial" panose="020B0604020202020204" pitchFamily="34" charset="0"/>
              <a:buNone/>
              <a:defRPr/>
            </a:pPr>
            <a:endParaRPr lang="he-IL" altLang="he-IL" dirty="0">
              <a:latin typeface="Arial" panose="020B0604020202020204" pitchFamily="34" charset="0"/>
            </a:endParaRPr>
          </a:p>
          <a:p>
            <a:pPr marL="457200" lvl="1" indent="0" algn="ctr">
              <a:spcBef>
                <a:spcPct val="0"/>
              </a:spcBef>
              <a:buFont typeface="Arial" panose="020B0604020202020204" pitchFamily="34" charset="0"/>
              <a:buNone/>
              <a:defRPr/>
            </a:pPr>
            <a:r>
              <a:rPr lang="he-IL" altLang="he-IL" dirty="0">
                <a:latin typeface="Arial" panose="020B0604020202020204" pitchFamily="34" charset="0"/>
              </a:rPr>
              <a:t>משה חסון </a:t>
            </a:r>
            <a:r>
              <a:rPr lang="en-US" altLang="he-IL" dirty="0">
                <a:latin typeface="Arial" panose="020B0604020202020204" pitchFamily="34" charset="0"/>
              </a:rPr>
              <a:t>CFP </a:t>
            </a:r>
            <a:r>
              <a:rPr lang="he-IL" altLang="he-IL" dirty="0">
                <a:latin typeface="Arial" panose="020B0604020202020204" pitchFamily="34" charset="0"/>
              </a:rPr>
              <a:t> ומשה לרון </a:t>
            </a:r>
            <a:r>
              <a:rPr lang="en-US" altLang="he-IL" dirty="0">
                <a:latin typeface="Arial" panose="020B0604020202020204" pitchFamily="34" charset="0"/>
              </a:rPr>
              <a:t>CFP</a:t>
            </a:r>
            <a:r>
              <a:rPr lang="he-IL" altLang="he-IL" dirty="0">
                <a:latin typeface="Arial" panose="020B0604020202020204" pitchFamily="34" charset="0"/>
              </a:rPr>
              <a:t> ויוסי בלישה </a:t>
            </a:r>
            <a:r>
              <a:rPr lang="en-US" altLang="he-IL" dirty="0">
                <a:latin typeface="Arial" panose="020B0604020202020204" pitchFamily="34" charset="0"/>
              </a:rPr>
              <a:t>CFP</a:t>
            </a:r>
            <a:r>
              <a:rPr lang="en-US" altLang="he-IL" dirty="0">
                <a:highlight>
                  <a:srgbClr val="FFFF00"/>
                </a:highlight>
                <a:latin typeface="Arial" panose="020B0604020202020204" pitchFamily="34" charset="0"/>
              </a:rPr>
              <a:t> </a:t>
            </a:r>
          </a:p>
          <a:p>
            <a:pPr marL="457200" lvl="1" indent="0" algn="ctr">
              <a:spcBef>
                <a:spcPct val="0"/>
              </a:spcBef>
              <a:buFont typeface="Arial" panose="020B0604020202020204" pitchFamily="34" charset="0"/>
              <a:buNone/>
              <a:defRPr/>
            </a:pPr>
            <a:r>
              <a:rPr lang="he-IL" altLang="he-IL" dirty="0">
                <a:highlight>
                  <a:srgbClr val="FFFF00"/>
                </a:highlight>
                <a:latin typeface="Arial" panose="020B0604020202020204" pitchFamily="34" charset="0"/>
              </a:rPr>
              <a:t> </a:t>
            </a:r>
            <a:endParaRPr lang="en-US" altLang="he-IL" dirty="0">
              <a:highlight>
                <a:srgbClr val="FFFF00"/>
              </a:highlight>
              <a:latin typeface="Arial" panose="020B0604020202020204" pitchFamily="34" charset="0"/>
            </a:endParaRPr>
          </a:p>
          <a:p>
            <a:pPr lvl="1" algn="ctr">
              <a:spcBef>
                <a:spcPct val="0"/>
              </a:spcBef>
              <a:buFont typeface="Arial" panose="020B0604020202020204" pitchFamily="34" charset="0"/>
              <a:buChar char="•"/>
              <a:defRPr/>
            </a:pPr>
            <a:endParaRPr lang="he-IL" altLang="en-US" dirty="0">
              <a:latin typeface="Arial" panose="020B0604020202020204" pitchFamily="34" charset="0"/>
            </a:endParaRPr>
          </a:p>
        </p:txBody>
      </p:sp>
      <p:sp>
        <p:nvSpPr>
          <p:cNvPr id="2" name="TextBox 1"/>
          <p:cNvSpPr txBox="1"/>
          <p:nvPr/>
        </p:nvSpPr>
        <p:spPr>
          <a:xfrm>
            <a:off x="210299" y="3636864"/>
            <a:ext cx="8328114" cy="2677656"/>
          </a:xfrm>
          <a:prstGeom prst="rect">
            <a:avLst/>
          </a:prstGeom>
          <a:noFill/>
          <a:ln>
            <a:solidFill>
              <a:schemeClr val="tx2"/>
            </a:solidFill>
          </a:ln>
        </p:spPr>
        <p:txBody>
          <a:bodyPr wrap="none" rtlCol="1">
            <a:spAutoFit/>
          </a:bodyPr>
          <a:lstStyle/>
          <a:p>
            <a:pPr marL="285750" indent="-285750" algn="r" rtl="1">
              <a:buFont typeface="Wingdings" panose="05000000000000000000" pitchFamily="2" charset="2"/>
              <a:buChar char="ü"/>
              <a:defRPr/>
            </a:pPr>
            <a:r>
              <a:rPr lang="he-IL" sz="2400" b="1" dirty="0"/>
              <a:t>התכנית מתבססת על הצלחת תכנית הפרקטיקום לתכנון פרישה!</a:t>
            </a:r>
          </a:p>
          <a:p>
            <a:pPr algn="r" rtl="1">
              <a:defRPr/>
            </a:pPr>
            <a:r>
              <a:rPr lang="he-IL" sz="2400" b="1" dirty="0"/>
              <a:t>			</a:t>
            </a:r>
            <a:r>
              <a:rPr lang="he-IL" sz="2400" b="1" dirty="0">
                <a:solidFill>
                  <a:srgbClr val="0070C0"/>
                </a:solidFill>
              </a:rPr>
              <a:t>"אין תיק שגדול עלינו"</a:t>
            </a:r>
          </a:p>
          <a:p>
            <a:pPr marL="285750" indent="-285750" algn="r" rtl="1">
              <a:buFont typeface="Wingdings" panose="05000000000000000000" pitchFamily="2" charset="2"/>
              <a:buChar char="ü"/>
              <a:defRPr/>
            </a:pPr>
            <a:endParaRPr lang="he-IL" sz="2400" b="1" dirty="0"/>
          </a:p>
          <a:p>
            <a:pPr marL="285750" indent="-285750" algn="r" rtl="1">
              <a:buFont typeface="Wingdings" panose="05000000000000000000" pitchFamily="2" charset="2"/>
              <a:buChar char="ü"/>
              <a:defRPr/>
            </a:pPr>
            <a:r>
              <a:rPr lang="he-IL" sz="2400" b="1" dirty="0"/>
              <a:t>מחויבים </a:t>
            </a:r>
            <a:r>
              <a:rPr lang="he-IL" sz="2400" b="1" u="sng" dirty="0"/>
              <a:t>לתהליך</a:t>
            </a:r>
            <a:r>
              <a:rPr lang="he-IL" sz="2400" b="1" dirty="0"/>
              <a:t> שיוביל להצלחה של כל מתכננת ומתכנן</a:t>
            </a:r>
          </a:p>
          <a:p>
            <a:pPr marL="285750" indent="-285750" algn="r" rtl="1">
              <a:buFont typeface="Wingdings" panose="05000000000000000000" pitchFamily="2" charset="2"/>
              <a:buChar char="ü"/>
              <a:defRPr/>
            </a:pPr>
            <a:endParaRPr lang="he-IL" sz="2400" b="1" dirty="0"/>
          </a:p>
          <a:p>
            <a:pPr marL="285750" indent="-285750" algn="r" rtl="1">
              <a:buFont typeface="Wingdings" panose="05000000000000000000" pitchFamily="2" charset="2"/>
              <a:buChar char="ü"/>
              <a:defRPr/>
            </a:pPr>
            <a:r>
              <a:rPr lang="he-IL" sz="2400" b="1" dirty="0"/>
              <a:t>קשובים למתמחים ולבקשות מיוחדות במהלך התהליך</a:t>
            </a:r>
          </a:p>
          <a:p>
            <a:pPr algn="r">
              <a:defRPr/>
            </a:pPr>
            <a:endParaRPr lang="he-IL" sz="2400" b="1" dirty="0"/>
          </a:p>
        </p:txBody>
      </p:sp>
      <p:pic>
        <p:nvPicPr>
          <p:cNvPr id="13317" name="תמונה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946775"/>
            <a:ext cx="2687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תמונה 5" descr="תמונה שמכילה טקסט&#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945188"/>
            <a:ext cx="18811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תבנית מצגות" id="{06D296DE-4F35-4557-A171-DA25045FAE1A}" vid="{0D9B290F-4C24-4370-A445-AA2AB0F9D8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תבנית למצגות BDO</Template>
  <TotalTime>3309</TotalTime>
  <Words>1364</Words>
  <Application>Microsoft Office PowerPoint</Application>
  <PresentationFormat>On-screen Show (4:3)</PresentationFormat>
  <Paragraphs>226</Paragraphs>
  <Slides>31</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ElegantiMedium</vt:lpstr>
      <vt:lpstr>Helvetica Neue Medium</vt:lpstr>
      <vt:lpstr>Myriad Hebrew</vt:lpstr>
      <vt:lpstr>Times New Roman</vt:lpstr>
      <vt:lpstr>Wingdings</vt:lpstr>
      <vt:lpstr>ערכת נושא Office</vt:lpstr>
      <vt:lpstr>PowerPoint Presentation</vt:lpstr>
      <vt:lpstr>איך הופכים להיות CFP בפועל</vt:lpstr>
      <vt:lpstr>איך הופכים את הידע להכנסה</vt:lpstr>
      <vt:lpstr>רקע כללי </vt:lpstr>
      <vt:lpstr>מבנה התוכנית </vt:lpstr>
      <vt:lpstr>מטרות התכנית</vt:lpstr>
      <vt:lpstr>מחויבות הצדדים </vt:lpstr>
      <vt:lpstr>לסיכום </vt:lpstr>
      <vt:lpstr>הזדמנות להפוך למתכננים פיננסים בפועל</vt:lpstr>
      <vt:lpstr>תכולת התכנית השנתית</vt:lpstr>
      <vt:lpstr>תכולת התכנית השנתית</vt:lpstr>
      <vt:lpstr>תכולת התכנית השנתית</vt:lpstr>
      <vt:lpstr>לו"ז מפגשים 2021-2022</vt:lpstr>
      <vt:lpstr>סילבוס תכנית הפרקטיקום</vt:lpstr>
      <vt:lpstr>סילבוס תכנית הפרקטיקום</vt:lpstr>
      <vt:lpstr>סילבוס תכנית הפרקטיקום</vt:lpstr>
      <vt:lpstr>סילבוס תכנית הפרקטיקום</vt:lpstr>
      <vt:lpstr>סילבוס תכנית הפרקטיקום</vt:lpstr>
      <vt:lpstr>סילבוס תכנית הפרקטיקום</vt:lpstr>
      <vt:lpstr>סילבוס תכנית הפרקטיקום</vt:lpstr>
      <vt:lpstr>סילבוס תכנית הפרקטיקום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MATAF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השקעות וניהול תיקים (ILU3)</dc:title>
  <dc:creator>MATAF</dc:creator>
  <cp:lastModifiedBy>dror eilan</cp:lastModifiedBy>
  <cp:revision>209</cp:revision>
  <dcterms:created xsi:type="dcterms:W3CDTF">2011-08-02T14:45:30Z</dcterms:created>
  <dcterms:modified xsi:type="dcterms:W3CDTF">2021-02-18T15:54:40Z</dcterms:modified>
</cp:coreProperties>
</file>